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0" r:id="rId3"/>
    <p:sldId id="267" r:id="rId4"/>
    <p:sldId id="293" r:id="rId5"/>
    <p:sldId id="258" r:id="rId6"/>
    <p:sldId id="259" r:id="rId7"/>
    <p:sldId id="260" r:id="rId8"/>
    <p:sldId id="261" r:id="rId9"/>
    <p:sldId id="262" r:id="rId10"/>
    <p:sldId id="269" r:id="rId11"/>
    <p:sldId id="270" r:id="rId12"/>
    <p:sldId id="271" r:id="rId13"/>
    <p:sldId id="325" r:id="rId14"/>
    <p:sldId id="281" r:id="rId15"/>
    <p:sldId id="278" r:id="rId16"/>
    <p:sldId id="300" r:id="rId17"/>
    <p:sldId id="323" r:id="rId18"/>
    <p:sldId id="324" r:id="rId19"/>
    <p:sldId id="301" r:id="rId20"/>
    <p:sldId id="294" r:id="rId21"/>
    <p:sldId id="295" r:id="rId22"/>
    <p:sldId id="296" r:id="rId23"/>
    <p:sldId id="298" r:id="rId24"/>
    <p:sldId id="299" r:id="rId25"/>
    <p:sldId id="276" r:id="rId26"/>
    <p:sldId id="302" r:id="rId27"/>
    <p:sldId id="314" r:id="rId28"/>
    <p:sldId id="303" r:id="rId29"/>
    <p:sldId id="304" r:id="rId30"/>
    <p:sldId id="316" r:id="rId31"/>
    <p:sldId id="305" r:id="rId32"/>
    <p:sldId id="312" r:id="rId33"/>
    <p:sldId id="311" r:id="rId34"/>
    <p:sldId id="313" r:id="rId35"/>
    <p:sldId id="315" r:id="rId36"/>
    <p:sldId id="307" r:id="rId37"/>
    <p:sldId id="309" r:id="rId38"/>
    <p:sldId id="318" r:id="rId39"/>
    <p:sldId id="319" r:id="rId40"/>
    <p:sldId id="320" r:id="rId41"/>
    <p:sldId id="321" r:id="rId42"/>
    <p:sldId id="322" r:id="rId43"/>
    <p:sldId id="279" r:id="rId44"/>
    <p:sldId id="289" r:id="rId45"/>
    <p:sldId id="290" r:id="rId46"/>
    <p:sldId id="291" r:id="rId47"/>
    <p:sldId id="29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16E67B56-8BA9-481C-A654-D93298F7899B}"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95000"/>
                </a:prstClr>
              </a:solidFill>
            </a:endParaRPr>
          </a:p>
        </p:txBody>
      </p:sp>
      <p:sp>
        <p:nvSpPr>
          <p:cNvPr id="6" name="Slide Number Placeholder 5"/>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650145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22DA007-7B72-4E53-8C52-A693260C0D48}"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95000"/>
                </a:prstClr>
              </a:solidFill>
            </a:endParaRPr>
          </a:p>
        </p:txBody>
      </p:sp>
      <p:sp>
        <p:nvSpPr>
          <p:cNvPr id="6" name="Slide Number Placeholder 5"/>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2523245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F7ABED3-BF04-4FC3-A745-AED166D47077}"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95000"/>
                </a:prstClr>
              </a:solidFill>
            </a:endParaRPr>
          </a:p>
        </p:txBody>
      </p:sp>
      <p:sp>
        <p:nvSpPr>
          <p:cNvPr id="6" name="Slide Number Placeholder 5"/>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309449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E14BCF0-2C5E-40D4-A87C-89F7FAC14D96}" type="datetime1">
              <a:rPr lang="en-US" smtClean="0">
                <a:solidFill>
                  <a:prstClr val="white">
                    <a:tint val="95000"/>
                  </a:prstClr>
                </a:solidFill>
              </a:rPr>
              <a:pPr/>
              <a:t>5/21/2018</a:t>
            </a:fld>
            <a:endParaRPr lang="en-US" dirty="0">
              <a:solidFill>
                <a:prstClr val="white">
                  <a:tint val="9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95000"/>
                </a:prstClr>
              </a:solidFill>
            </a:endParaRPr>
          </a:p>
        </p:txBody>
      </p:sp>
      <p:sp>
        <p:nvSpPr>
          <p:cNvPr id="7" name="Slide Number Placeholder 6"/>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103652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6338855-FC68-4608-B6D4-4F4E0196C7E7}" type="datetime1">
              <a:rPr lang="en-US" smtClean="0">
                <a:solidFill>
                  <a:prstClr val="white">
                    <a:tint val="95000"/>
                  </a:prstClr>
                </a:solidFill>
              </a:rPr>
              <a:pPr/>
              <a:t>5/21/2018</a:t>
            </a:fld>
            <a:endParaRPr lang="en-US" dirty="0">
              <a:solidFill>
                <a:prstClr val="white">
                  <a:tint val="9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95000"/>
                </a:prstClr>
              </a:solidFill>
            </a:endParaRPr>
          </a:p>
        </p:txBody>
      </p:sp>
      <p:sp>
        <p:nvSpPr>
          <p:cNvPr id="9" name="Slide Number Placeholder 8"/>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1733400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92CC381-1B30-4CAF-BDAE-3C3BDF09D023}" type="datetime1">
              <a:rPr lang="en-US" smtClean="0">
                <a:solidFill>
                  <a:prstClr val="white">
                    <a:tint val="95000"/>
                  </a:prstClr>
                </a:solidFill>
              </a:rPr>
              <a:pPr/>
              <a:t>5/21/2018</a:t>
            </a:fld>
            <a:endParaRPr lang="en-US" dirty="0">
              <a:solidFill>
                <a:prstClr val="white">
                  <a:tint val="9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95000"/>
                </a:prstClr>
              </a:solidFill>
            </a:endParaRPr>
          </a:p>
        </p:txBody>
      </p:sp>
      <p:sp>
        <p:nvSpPr>
          <p:cNvPr id="5" name="Slide Number Placeholder 4"/>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2966062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52C6DC-A3EF-47D5-8AF3-93AA290529B4}" type="datetime1">
              <a:rPr lang="en-US" smtClean="0">
                <a:solidFill>
                  <a:prstClr val="white">
                    <a:tint val="95000"/>
                  </a:prstClr>
                </a:solidFill>
              </a:rPr>
              <a:pPr/>
              <a:t>5/21/2018</a:t>
            </a:fld>
            <a:endParaRPr lang="en-US" dirty="0">
              <a:solidFill>
                <a:prstClr val="white">
                  <a:tint val="9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95000"/>
                </a:prstClr>
              </a:solidFill>
            </a:endParaRP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1257706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723A965-78E2-4A85-9A8C-D819D442C8DA}" type="datetime1">
              <a:rPr lang="en-US" smtClean="0">
                <a:solidFill>
                  <a:prstClr val="white">
                    <a:tint val="95000"/>
                  </a:prstClr>
                </a:solidFill>
              </a:rPr>
              <a:pPr/>
              <a:t>5/21/2018</a:t>
            </a:fld>
            <a:endParaRPr lang="en-US" dirty="0">
              <a:solidFill>
                <a:prstClr val="white">
                  <a:tint val="9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95000"/>
                </a:prstClr>
              </a:solidFill>
            </a:endParaRPr>
          </a:p>
        </p:txBody>
      </p:sp>
      <p:sp>
        <p:nvSpPr>
          <p:cNvPr id="7" name="Slide Number Placeholder 6"/>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770551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a:t>Click icon to add picture</a:t>
            </a:r>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5131953-11B1-432B-A118-D189D35B1172}" type="datetime1">
              <a:rPr lang="en-US" smtClean="0">
                <a:solidFill>
                  <a:prstClr val="white">
                    <a:tint val="95000"/>
                  </a:prstClr>
                </a:solidFill>
              </a:rPr>
              <a:pPr/>
              <a:t>5/21/2018</a:t>
            </a:fld>
            <a:endParaRPr lang="en-US" dirty="0">
              <a:solidFill>
                <a:prstClr val="white">
                  <a:tint val="95000"/>
                </a:prstClr>
              </a:solidFill>
            </a:endParaRP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solidFill>
                <a:prstClr val="black">
                  <a:shade val="50000"/>
                </a:prstClr>
              </a:solidFill>
            </a:endParaRPr>
          </a:p>
        </p:txBody>
      </p:sp>
      <p:sp>
        <p:nvSpPr>
          <p:cNvPr id="7" name="Slide Number Placeholder 6"/>
          <p:cNvSpPr>
            <a:spLocks noGrp="1"/>
          </p:cNvSpPr>
          <p:nvPr>
            <p:ph type="sldNum" sz="quarter" idx="12"/>
          </p:nvPr>
        </p:nvSpPr>
        <p:spPr>
          <a:xfrm>
            <a:off x="8339328" y="1170432"/>
            <a:ext cx="733864" cy="201168"/>
          </a:xfrm>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3941407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17ADA84-FD74-4803-AF0B-F1142D95FB23}"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95000"/>
                </a:prstClr>
              </a:solidFill>
            </a:endParaRPr>
          </a:p>
        </p:txBody>
      </p:sp>
      <p:sp>
        <p:nvSpPr>
          <p:cNvPr id="6" name="Slide Number Placeholder 5"/>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3028328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98EC31C-5167-4F32-8C5D-75838A09C522}"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11"/>
          </p:nvPr>
        </p:nvSpPr>
        <p:spPr>
          <a:xfrm>
            <a:off x="2640597" y="6377459"/>
            <a:ext cx="3836404" cy="365125"/>
          </a:xfrm>
        </p:spPr>
        <p:txBody>
          <a:bodyPr/>
          <a:lstStyle/>
          <a:p>
            <a:endParaRPr lang="en-US" dirty="0">
              <a:solidFill>
                <a:prstClr val="white">
                  <a:tint val="95000"/>
                </a:prstClr>
              </a:solidFill>
            </a:endParaRPr>
          </a:p>
        </p:txBody>
      </p:sp>
      <p:sp>
        <p:nvSpPr>
          <p:cNvPr id="6" name="Slide Number Placeholder 5"/>
          <p:cNvSpPr>
            <a:spLocks noGrp="1"/>
          </p:cNvSpPr>
          <p:nvPr>
            <p:ph type="sldNum" sz="quarter" idx="12"/>
          </p:nvPr>
        </p:nvSpPr>
        <p:spPr/>
        <p:txBody>
          <a:bodyPr/>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1672088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hoto Poi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ENGAGING text</a:t>
            </a:r>
          </a:p>
        </p:txBody>
      </p:sp>
      <p:sp>
        <p:nvSpPr>
          <p:cNvPr id="5" name="Slide Number Placeholder 4"/>
          <p:cNvSpPr>
            <a:spLocks noGrp="1"/>
          </p:cNvSpPr>
          <p:nvPr>
            <p:ph type="sldNum" sz="quarter" idx="12"/>
          </p:nvPr>
        </p:nvSpPr>
        <p:spPr/>
        <p:txBody>
          <a:bodyPr/>
          <a:lstStyle/>
          <a:p>
            <a:fld id="{A2CEE53A-19EC-654D-82C1-D215F6FEFF18}" type="slidenum">
              <a:rPr lang="en-US" smtClean="0"/>
              <a:pPr/>
              <a:t>‹#›</a:t>
            </a:fld>
            <a:endParaRPr lang="en-US" dirty="0"/>
          </a:p>
        </p:txBody>
      </p:sp>
      <p:sp>
        <p:nvSpPr>
          <p:cNvPr id="7" name="Picture Placeholder 6"/>
          <p:cNvSpPr>
            <a:spLocks noGrp="1"/>
          </p:cNvSpPr>
          <p:nvPr>
            <p:ph type="pic" sz="quarter" idx="13" hasCustomPrompt="1"/>
          </p:nvPr>
        </p:nvSpPr>
        <p:spPr>
          <a:xfrm>
            <a:off x="1277796" y="1487488"/>
            <a:ext cx="7409003" cy="4319587"/>
          </a:xfrm>
        </p:spPr>
        <p:txBody>
          <a:bodyPr>
            <a:normAutofit/>
          </a:bodyPr>
          <a:lstStyle>
            <a:lvl1pPr>
              <a:defRPr sz="2400" b="0" i="0" baseline="0">
                <a:latin typeface="BentonSans Book"/>
                <a:cs typeface="BentonSans Book"/>
              </a:defRPr>
            </a:lvl1pPr>
          </a:lstStyle>
          <a:p>
            <a:r>
              <a:rPr lang="en-US" dirty="0"/>
              <a:t>Drag your dynamic photo here</a:t>
            </a:r>
          </a:p>
        </p:txBody>
      </p:sp>
    </p:spTree>
    <p:extLst>
      <p:ext uri="{BB962C8B-B14F-4D97-AF65-F5344CB8AC3E}">
        <p14:creationId xmlns:p14="http://schemas.microsoft.com/office/powerpoint/2010/main" val="1292951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2F5B66F-B8E0-4A6A-B0FC-04B793C51AFA}" type="datetime1">
              <a:rPr lang="en-US" smtClean="0">
                <a:solidFill>
                  <a:prstClr val="white">
                    <a:tint val="95000"/>
                  </a:prstClr>
                </a:solidFill>
              </a:rPr>
              <a:pPr/>
              <a:t>5/21/2018</a:t>
            </a:fld>
            <a:endParaRPr lang="en-US" dirty="0">
              <a:solidFill>
                <a:prstClr val="white">
                  <a:tint val="95000"/>
                </a:prstClr>
              </a:solidFill>
            </a:endParaRP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solidFill>
                <a:prstClr val="white">
                  <a:tint val="95000"/>
                </a:prstClr>
              </a:solidFill>
            </a:endParaRP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BD1444A-0CC0-4FA1-B3F8-9320BFC9628F}" type="slidenum">
              <a:rPr lang="en-US" smtClean="0">
                <a:solidFill>
                  <a:prstClr val="white">
                    <a:tint val="95000"/>
                  </a:prstClr>
                </a:solidFill>
              </a:rPr>
              <a:pPr/>
              <a:t>‹#›</a:t>
            </a:fld>
            <a:endParaRPr lang="en-US" dirty="0">
              <a:solidFill>
                <a:prstClr val="white">
                  <a:tint val="95000"/>
                </a:prstClr>
              </a:solidFill>
            </a:endParaRPr>
          </a:p>
        </p:txBody>
      </p:sp>
    </p:spTree>
    <p:extLst>
      <p:ext uri="{BB962C8B-B14F-4D97-AF65-F5344CB8AC3E}">
        <p14:creationId xmlns:p14="http://schemas.microsoft.com/office/powerpoint/2010/main" val="135151487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Hc6yi_FtoN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youtube.com/watch?v=DufE-dcQ70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350" y="457200"/>
            <a:ext cx="8077200" cy="1673352"/>
          </a:xfrm>
        </p:spPr>
        <p:txBody>
          <a:bodyPr>
            <a:normAutofit/>
          </a:bodyPr>
          <a:lstStyle/>
          <a:p>
            <a:r>
              <a:rPr lang="en-US" sz="4800" dirty="0"/>
              <a:t>Negotiation Fundamentals</a:t>
            </a:r>
            <a:br>
              <a:rPr lang="en-US" sz="4800" dirty="0"/>
            </a:br>
            <a:endParaRPr lang="en-US" sz="4800" dirty="0"/>
          </a:p>
        </p:txBody>
      </p:sp>
      <p:sp>
        <p:nvSpPr>
          <p:cNvPr id="3" name="Subtitle 2"/>
          <p:cNvSpPr>
            <a:spLocks noGrp="1"/>
          </p:cNvSpPr>
          <p:nvPr>
            <p:ph type="subTitle" idx="1"/>
          </p:nvPr>
        </p:nvSpPr>
        <p:spPr>
          <a:xfrm>
            <a:off x="533400" y="1447800"/>
            <a:ext cx="6172200" cy="1348909"/>
          </a:xfrm>
        </p:spPr>
        <p:txBody>
          <a:bodyPr>
            <a:noAutofit/>
          </a:bodyPr>
          <a:lstStyle/>
          <a:p>
            <a:r>
              <a:rPr lang="en-US" sz="4400" b="1" dirty="0">
                <a:solidFill>
                  <a:srgbClr val="FFFF00"/>
                </a:solidFill>
              </a:rPr>
              <a:t>Reading 1.5</a:t>
            </a:r>
          </a:p>
          <a:p>
            <a:r>
              <a:rPr lang="en-US" sz="4000" b="1" i="1" dirty="0">
                <a:effectLst>
                  <a:outerShdw blurRad="38100" dist="38100" dir="2700000" algn="tl">
                    <a:srgbClr val="000000">
                      <a:alpha val="43137"/>
                    </a:srgbClr>
                  </a:outerShdw>
                </a:effectLst>
              </a:rPr>
              <a:t>Negotiating Techniques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a:t>
            </a:fld>
            <a:endParaRPr lang="en-US" dirty="0">
              <a:solidFill>
                <a:prstClr val="white">
                  <a:tint val="95000"/>
                </a:prstClr>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666" y="3267075"/>
            <a:ext cx="2876550" cy="159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3389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06361" y="4778369"/>
            <a:ext cx="7123536" cy="1348909"/>
          </a:xfrm>
        </p:spPr>
        <p:txBody>
          <a:bodyPr>
            <a:noAutofit/>
          </a:bodyPr>
          <a:lstStyle/>
          <a:p>
            <a:pPr algn="l"/>
            <a:r>
              <a:rPr lang="en-US" sz="4800" b="1" i="1" dirty="0">
                <a:solidFill>
                  <a:srgbClr val="FFFF00"/>
                </a:solidFill>
                <a:latin typeface="BentonSans Bold"/>
              </a:rPr>
              <a:t>Strategies and Tactics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a:t>
            </a:fld>
            <a:endParaRPr lang="en-US" dirty="0">
              <a:solidFill>
                <a:prstClr val="white">
                  <a:tint val="9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5446" y="838200"/>
            <a:ext cx="6553200" cy="3503023"/>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19816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Techniques and Tactics</a:t>
            </a:r>
          </a:p>
        </p:txBody>
      </p:sp>
      <p:sp>
        <p:nvSpPr>
          <p:cNvPr id="3" name="Content Placeholder 2"/>
          <p:cNvSpPr>
            <a:spLocks noGrp="1"/>
          </p:cNvSpPr>
          <p:nvPr>
            <p:ph sz="half" idx="1"/>
          </p:nvPr>
        </p:nvSpPr>
        <p:spPr/>
        <p:txBody>
          <a:bodyPr>
            <a:normAutofit/>
          </a:bodyPr>
          <a:lstStyle/>
          <a:p>
            <a:pPr marL="457200" lvl="1" indent="0">
              <a:buNone/>
            </a:pPr>
            <a:endParaRPr lang="en-US" b="1" dirty="0">
              <a:effectLst>
                <a:outerShdw blurRad="38100" dist="38100" dir="2700000" algn="tl">
                  <a:srgbClr val="000000">
                    <a:alpha val="43137"/>
                  </a:srgbClr>
                </a:outerShdw>
              </a:effectLst>
            </a:endParaRPr>
          </a:p>
        </p:txBody>
      </p:sp>
      <p:sp>
        <p:nvSpPr>
          <p:cNvPr id="5" name="Content Placeholder 4"/>
          <p:cNvSpPr>
            <a:spLocks noGrp="1"/>
          </p:cNvSpPr>
          <p:nvPr>
            <p:ph sz="half" idx="2"/>
          </p:nvPr>
        </p:nvSpPr>
        <p:spPr>
          <a:xfrm>
            <a:off x="4572000" y="1771759"/>
            <a:ext cx="4495800" cy="4568952"/>
          </a:xfrm>
        </p:spPr>
        <p:txBody>
          <a:bodyPr>
            <a:normAutofit/>
          </a:bodyPr>
          <a:lstStyle/>
          <a:p>
            <a:r>
              <a:rPr lang="en-US" sz="3200" dirty="0"/>
              <a:t>Probing questions</a:t>
            </a:r>
          </a:p>
          <a:p>
            <a:r>
              <a:rPr lang="en-US" sz="3200" dirty="0"/>
              <a:t>Forbearance</a:t>
            </a:r>
          </a:p>
          <a:p>
            <a:r>
              <a:rPr lang="en-US" sz="3200" dirty="0"/>
              <a:t>Silence</a:t>
            </a:r>
          </a:p>
          <a:p>
            <a:r>
              <a:rPr lang="en-US" sz="3200" dirty="0"/>
              <a:t>“Go to the Balcony”</a:t>
            </a:r>
          </a:p>
          <a:p>
            <a:r>
              <a:rPr lang="en-US" sz="3200" dirty="0"/>
              <a:t>Take a break!</a:t>
            </a:r>
          </a:p>
          <a:p>
            <a:r>
              <a:rPr lang="en-US" sz="3200" dirty="0"/>
              <a:t>Salami</a:t>
            </a:r>
          </a:p>
          <a:p>
            <a:r>
              <a:rPr lang="en-US" sz="3200" dirty="0"/>
              <a:t>Peppermint</a:t>
            </a:r>
          </a:p>
          <a:p>
            <a:pPr lvl="0">
              <a:buClr>
                <a:srgbClr val="F0AD00"/>
              </a:buClr>
            </a:pPr>
            <a:r>
              <a:rPr lang="en-US" sz="3200" dirty="0">
                <a:solidFill>
                  <a:prstClr val="white"/>
                </a:solidFill>
              </a:rPr>
              <a:t>Apparent Withdrawal</a:t>
            </a:r>
          </a:p>
          <a:p>
            <a:pPr lvl="0">
              <a:buClr>
                <a:srgbClr val="F0AD00"/>
              </a:buClr>
            </a:pPr>
            <a:r>
              <a:rPr lang="en-US" sz="3200" dirty="0">
                <a:solidFill>
                  <a:prstClr val="white"/>
                </a:solidFill>
              </a:rPr>
              <a:t>Quick close</a:t>
            </a:r>
            <a:endParaRPr lang="en-US" sz="3200" dirty="0"/>
          </a:p>
          <a:p>
            <a:endParaRPr lang="en-US" sz="3800" dirty="0"/>
          </a:p>
          <a:p>
            <a:pPr marL="118872" indent="0">
              <a:buNone/>
            </a:pPr>
            <a:endParaRPr lang="en-US" sz="3600"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a:t>
            </a:fld>
            <a:endParaRPr lang="en-US" dirty="0">
              <a:solidFill>
                <a:prstClr val="white">
                  <a:tint val="95000"/>
                </a:prstClr>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3581400" cy="3581400"/>
          </a:xfrm>
          <a:prstGeom prst="rect">
            <a:avLst/>
          </a:prstGeom>
          <a:noFill/>
          <a:ln w="76200">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4843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1000"/>
                                        <p:tgtEl>
                                          <p:spTgt spid="5">
                                            <p:txEl>
                                              <p:pRg st="2" end="2"/>
                                            </p:txEl>
                                          </p:spTgt>
                                        </p:tgtEl>
                                      </p:cBhvr>
                                    </p:animEffect>
                                    <p:anim calcmode="lin" valueType="num">
                                      <p:cBhvr>
                                        <p:cTn id="1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1000"/>
                                        <p:tgtEl>
                                          <p:spTgt spid="5">
                                            <p:txEl>
                                              <p:pRg st="3" end="3"/>
                                            </p:txEl>
                                          </p:spTgt>
                                        </p:tgtEl>
                                      </p:cBhvr>
                                    </p:animEffect>
                                    <p:anim calcmode="lin" valueType="num">
                                      <p:cBhvr>
                                        <p:cTn id="2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1000"/>
                                        <p:tgtEl>
                                          <p:spTgt spid="5">
                                            <p:txEl>
                                              <p:pRg st="4" end="4"/>
                                            </p:txEl>
                                          </p:spTgt>
                                        </p:tgtEl>
                                      </p:cBhvr>
                                    </p:animEffect>
                                    <p:anim calcmode="lin" valueType="num">
                                      <p:cBhvr>
                                        <p:cTn id="28"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5">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1000"/>
                                        <p:tgtEl>
                                          <p:spTgt spid="5">
                                            <p:txEl>
                                              <p:pRg st="5" end="5"/>
                                            </p:txEl>
                                          </p:spTgt>
                                        </p:tgtEl>
                                      </p:cBhvr>
                                    </p:animEffect>
                                    <p:anim calcmode="lin" valueType="num">
                                      <p:cBhvr>
                                        <p:cTn id="3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5">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1000"/>
                                        <p:tgtEl>
                                          <p:spTgt spid="5">
                                            <p:txEl>
                                              <p:pRg st="6" end="6"/>
                                            </p:txEl>
                                          </p:spTgt>
                                        </p:tgtEl>
                                      </p:cBhvr>
                                    </p:animEffect>
                                    <p:anim calcmode="lin" valueType="num">
                                      <p:cBhvr>
                                        <p:cTn id="38"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5">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1000"/>
                                        <p:tgtEl>
                                          <p:spTgt spid="5">
                                            <p:txEl>
                                              <p:pRg st="7" end="7"/>
                                            </p:txEl>
                                          </p:spTgt>
                                        </p:tgtEl>
                                      </p:cBhvr>
                                    </p:animEffect>
                                    <p:anim calcmode="lin" valueType="num">
                                      <p:cBhvr>
                                        <p:cTn id="43"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1000"/>
                                        <p:tgtEl>
                                          <p:spTgt spid="5">
                                            <p:txEl>
                                              <p:pRg st="8" end="8"/>
                                            </p:txEl>
                                          </p:spTgt>
                                        </p:tgtEl>
                                      </p:cBhvr>
                                    </p:animEffect>
                                    <p:anim calcmode="lin" valueType="num">
                                      <p:cBhvr>
                                        <p:cTn id="4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8" end="8"/>
                                            </p:txEl>
                                          </p:spTgt>
                                        </p:tgtEl>
                                        <p:attrNameLst>
                                          <p:attrName>ppt_y</p:attrName>
                                        </p:attrNameLst>
                                      </p:cBhvr>
                                      <p:tavLst>
                                        <p:tav tm="0">
                                          <p:val>
                                            <p:strVal val="#ppt_y+.1"/>
                                          </p:val>
                                        </p:tav>
                                        <p:tav tm="100000">
                                          <p:val>
                                            <p:strVal val="#ppt_y"/>
                                          </p:val>
                                        </p:tav>
                                      </p:tavLst>
                                    </p:anim>
                                  </p:childTnLst>
                                </p:cTn>
                              </p:par>
                              <p:par>
                                <p:cTn id="50" presetID="53" presetClass="entr" presetSubtype="16" fill="hold" nodeType="withEffect">
                                  <p:stCondLst>
                                    <p:cond delay="0"/>
                                  </p:stCondLst>
                                  <p:childTnLst>
                                    <p:set>
                                      <p:cBhvr>
                                        <p:cTn id="51" dur="1" fill="hold">
                                          <p:stCondLst>
                                            <p:cond delay="0"/>
                                          </p:stCondLst>
                                        </p:cTn>
                                        <p:tgtEl>
                                          <p:spTgt spid="6146"/>
                                        </p:tgtEl>
                                        <p:attrNameLst>
                                          <p:attrName>style.visibility</p:attrName>
                                        </p:attrNameLst>
                                      </p:cBhvr>
                                      <p:to>
                                        <p:strVal val="visible"/>
                                      </p:to>
                                    </p:set>
                                    <p:anim calcmode="lin" valueType="num">
                                      <p:cBhvr>
                                        <p:cTn id="52" dur="500" fill="hold"/>
                                        <p:tgtEl>
                                          <p:spTgt spid="6146"/>
                                        </p:tgtEl>
                                        <p:attrNameLst>
                                          <p:attrName>ppt_w</p:attrName>
                                        </p:attrNameLst>
                                      </p:cBhvr>
                                      <p:tavLst>
                                        <p:tav tm="0">
                                          <p:val>
                                            <p:fltVal val="0"/>
                                          </p:val>
                                        </p:tav>
                                        <p:tav tm="100000">
                                          <p:val>
                                            <p:strVal val="#ppt_w"/>
                                          </p:val>
                                        </p:tav>
                                      </p:tavLst>
                                    </p:anim>
                                    <p:anim calcmode="lin" valueType="num">
                                      <p:cBhvr>
                                        <p:cTn id="53" dur="500" fill="hold"/>
                                        <p:tgtEl>
                                          <p:spTgt spid="6146"/>
                                        </p:tgtEl>
                                        <p:attrNameLst>
                                          <p:attrName>ppt_h</p:attrName>
                                        </p:attrNameLst>
                                      </p:cBhvr>
                                      <p:tavLst>
                                        <p:tav tm="0">
                                          <p:val>
                                            <p:fltVal val="0"/>
                                          </p:val>
                                        </p:tav>
                                        <p:tav tm="100000">
                                          <p:val>
                                            <p:strVal val="#ppt_h"/>
                                          </p:val>
                                        </p:tav>
                                      </p:tavLst>
                                    </p:anim>
                                    <p:animEffect transition="in" filter="fade">
                                      <p:cBhvr>
                                        <p:cTn id="54"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Ask Probing Questions</a:t>
            </a:r>
          </a:p>
        </p:txBody>
      </p:sp>
      <p:pic>
        <p:nvPicPr>
          <p:cNvPr id="6" name="Content Placeholder 5"/>
          <p:cNvPicPr>
            <a:picLocks noGrp="1" noChangeAspect="1"/>
          </p:cNvPicPr>
          <p:nvPr>
            <p:ph idx="1"/>
          </p:nvPr>
        </p:nvPicPr>
        <p:blipFill>
          <a:blip r:embed="rId2"/>
          <a:stretch>
            <a:fillRect/>
          </a:stretch>
        </p:blipFill>
        <p:spPr>
          <a:xfrm>
            <a:off x="2052637" y="2882900"/>
            <a:ext cx="5038725" cy="2409825"/>
          </a:xfrm>
          <a:prstGeom prst="rect">
            <a:avLst/>
          </a:prstGeom>
          <a:ln w="76200">
            <a:solidFill>
              <a:srgbClr val="C00000"/>
            </a:solidFill>
          </a:ln>
        </p:spPr>
      </p:pic>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a:t>
            </a:fld>
            <a:endParaRPr lang="en-US" dirty="0">
              <a:solidFill>
                <a:prstClr val="white">
                  <a:tint val="95000"/>
                </a:prstClr>
              </a:solidFill>
            </a:endParaRPr>
          </a:p>
        </p:txBody>
      </p:sp>
    </p:spTree>
    <p:extLst>
      <p:ext uri="{BB962C8B-B14F-4D97-AF65-F5344CB8AC3E}">
        <p14:creationId xmlns:p14="http://schemas.microsoft.com/office/powerpoint/2010/main" val="222883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Forbearance</a:t>
            </a:r>
          </a:p>
        </p:txBody>
      </p:sp>
      <p:sp>
        <p:nvSpPr>
          <p:cNvPr id="3" name="Content Placeholder 2"/>
          <p:cNvSpPr>
            <a:spLocks noGrp="1"/>
          </p:cNvSpPr>
          <p:nvPr>
            <p:ph idx="1"/>
          </p:nvPr>
        </p:nvSpPr>
        <p:spPr>
          <a:xfrm>
            <a:off x="314752" y="1634035"/>
            <a:ext cx="8229600" cy="4625609"/>
          </a:xfrm>
        </p:spPr>
        <p:txBody>
          <a:bodyPr>
            <a:normAutofit/>
          </a:bodyPr>
          <a:lstStyle/>
          <a:p>
            <a:pPr marL="118872" indent="0">
              <a:buNone/>
            </a:pPr>
            <a:r>
              <a:rPr lang="en-US" b="1" dirty="0">
                <a:effectLst>
                  <a:outerShdw blurRad="38100" dist="38100" dir="2700000" algn="tl">
                    <a:srgbClr val="000000">
                      <a:alpha val="43137"/>
                    </a:srgbClr>
                  </a:outerShdw>
                </a:effectLst>
              </a:rPr>
              <a:t>Hold off, suspend, put off an </a:t>
            </a:r>
          </a:p>
          <a:p>
            <a:pPr marL="118872" indent="0">
              <a:buNone/>
            </a:pPr>
            <a:r>
              <a:rPr lang="en-US" b="1" dirty="0">
                <a:effectLst>
                  <a:outerShdw blurRad="38100" dist="38100" dir="2700000" algn="tl">
                    <a:srgbClr val="000000">
                      <a:alpha val="43137"/>
                    </a:srgbClr>
                  </a:outerShdw>
                </a:effectLst>
              </a:rPr>
              <a:t>answer, do not </a:t>
            </a:r>
          </a:p>
          <a:p>
            <a:pPr marL="118872" indent="0">
              <a:buNone/>
            </a:pPr>
            <a:r>
              <a:rPr lang="en-US" b="1" dirty="0">
                <a:effectLst>
                  <a:outerShdw blurRad="38100" dist="38100" dir="2700000" algn="tl">
                    <a:srgbClr val="000000">
                      <a:alpha val="43137"/>
                    </a:srgbClr>
                  </a:outerShdw>
                </a:effectLst>
              </a:rPr>
              <a:t>answer directly – </a:t>
            </a:r>
          </a:p>
          <a:p>
            <a:pPr marL="118872" indent="0">
              <a:buNone/>
            </a:pPr>
            <a:r>
              <a:rPr lang="en-US" b="1" dirty="0">
                <a:effectLst>
                  <a:outerShdw blurRad="38100" dist="38100" dir="2700000" algn="tl">
                    <a:srgbClr val="000000">
                      <a:alpha val="43137"/>
                    </a:srgbClr>
                  </a:outerShdw>
                </a:effectLst>
              </a:rPr>
              <a:t>patience pays!</a:t>
            </a:r>
          </a:p>
          <a:p>
            <a:pPr marL="118872" indent="0">
              <a:buNone/>
            </a:pPr>
            <a:endParaRPr lang="en-US" sz="3200"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5</a:t>
            </a:fld>
            <a:endParaRPr lang="en-US" dirty="0">
              <a:solidFill>
                <a:prstClr val="white">
                  <a:tint val="95000"/>
                </a:prstClr>
              </a:solidFill>
            </a:endParaRPr>
          </a:p>
        </p:txBody>
      </p:sp>
      <p:pic>
        <p:nvPicPr>
          <p:cNvPr id="2082" name="Picture 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7618" y="4978022"/>
            <a:ext cx="17526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5" name="Picture 37" descr="https://encrypted-tbn0.gstatic.com/images?q=tbn:ANd9GcS-rvX-Yy_p-QoPCew6u5CMH3LHNTf1wotOQHALzGEEqiCQ9o0ik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069734"/>
            <a:ext cx="1933575" cy="2508488"/>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2751" y="1508362"/>
            <a:ext cx="1867468"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8" name="Picture 40" descr="https://encrypted-tbn3.gstatic.com/images?q=tbn:ANd9GcSb-_5Ca4cHcWbIli7NXfV6jUhHoIagGQhj0mzwfDpMbzfIjDf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09" y="4069734"/>
            <a:ext cx="3228975" cy="2508488"/>
          </a:xfrm>
          <a:prstGeom prst="rect">
            <a:avLst/>
          </a:prstGeom>
          <a:noFill/>
          <a:extLst>
            <a:ext uri="{909E8E84-426E-40DD-AFC4-6F175D3DCCD1}">
              <a14:hiddenFill xmlns:a14="http://schemas.microsoft.com/office/drawing/2010/main">
                <a:solidFill>
                  <a:srgbClr val="FFFFFF"/>
                </a:solidFill>
              </a14:hiddenFill>
            </a:ext>
          </a:extLst>
        </p:spPr>
      </p:pic>
      <p:pic>
        <p:nvPicPr>
          <p:cNvPr id="2089"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1562" y="4069734"/>
            <a:ext cx="1933575" cy="2524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91" name="Picture 43" descr="https://encrypted-tbn3.gstatic.com/images?q=tbn:ANd9GcTMZWX_IMrxg2TlLbcntG9iUnE-A6r0u4RsP1mXAc1eTRP8h61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2749" y="3251437"/>
            <a:ext cx="1867469"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095" name="Picture 4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63135" y="2412384"/>
            <a:ext cx="2599615"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68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Silence</a:t>
            </a:r>
          </a:p>
        </p:txBody>
      </p:sp>
      <p:sp>
        <p:nvSpPr>
          <p:cNvPr id="3" name="Content Placeholder 2"/>
          <p:cNvSpPr>
            <a:spLocks noGrp="1"/>
          </p:cNvSpPr>
          <p:nvPr>
            <p:ph idx="1"/>
          </p:nvPr>
        </p:nvSpPr>
        <p:spPr>
          <a:xfrm>
            <a:off x="457200" y="1981200"/>
            <a:ext cx="8229600" cy="4625609"/>
          </a:xfrm>
        </p:spPr>
        <p:txBody>
          <a:bodyPr/>
          <a:lstStyle/>
          <a:p>
            <a:r>
              <a:rPr lang="en-US" b="1" dirty="0">
                <a:effectLst>
                  <a:outerShdw blurRad="38100" dist="38100" dir="2700000" algn="tl">
                    <a:srgbClr val="000000">
                      <a:alpha val="43137"/>
                    </a:srgbClr>
                  </a:outerShdw>
                </a:effectLst>
              </a:rPr>
              <a:t>Silence is the absence of mention</a:t>
            </a:r>
          </a:p>
          <a:p>
            <a:r>
              <a:rPr lang="en-US" b="1" dirty="0">
                <a:effectLst>
                  <a:outerShdw blurRad="38100" dist="38100" dir="2700000" algn="tl">
                    <a:srgbClr val="000000">
                      <a:alpha val="43137"/>
                    </a:srgbClr>
                  </a:outerShdw>
                </a:effectLst>
              </a:rPr>
              <a:t>In other words, a negotiator using this tactic does not say anything about a negotiation point</a:t>
            </a:r>
          </a:p>
          <a:p>
            <a:r>
              <a:rPr lang="en-US" b="1" dirty="0">
                <a:effectLst>
                  <a:outerShdw blurRad="38100" dist="38100" dir="2700000" algn="tl">
                    <a:srgbClr val="000000">
                      <a:alpha val="43137"/>
                    </a:srgbClr>
                  </a:outerShdw>
                </a:effectLst>
              </a:rPr>
              <a:t>When used as a tactic in a negotiation, silence can keep the you or the other party off-balance</a:t>
            </a:r>
          </a:p>
          <a:p>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6</a:t>
            </a:fld>
            <a:endParaRPr lang="en-US" dirty="0">
              <a:solidFill>
                <a:prstClr val="white">
                  <a:tint val="95000"/>
                </a:prstClr>
              </a:solidFill>
            </a:endParaRPr>
          </a:p>
        </p:txBody>
      </p:sp>
    </p:spTree>
    <p:extLst>
      <p:ext uri="{BB962C8B-B14F-4D97-AF65-F5344CB8AC3E}">
        <p14:creationId xmlns:p14="http://schemas.microsoft.com/office/powerpoint/2010/main" val="2760271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When to Use Silence</a:t>
            </a:r>
          </a:p>
        </p:txBody>
      </p:sp>
      <p:sp>
        <p:nvSpPr>
          <p:cNvPr id="3" name="Content Placeholder 2"/>
          <p:cNvSpPr>
            <a:spLocks noGrp="1"/>
          </p:cNvSpPr>
          <p:nvPr>
            <p:ph idx="1"/>
          </p:nvPr>
        </p:nvSpPr>
        <p:spPr/>
        <p:txBody>
          <a:bodyPr/>
          <a:lstStyle/>
          <a:p>
            <a:r>
              <a:rPr lang="en-US" sz="3600" b="1" dirty="0">
                <a:effectLst>
                  <a:outerShdw blurRad="38100" dist="38100" dir="2700000" algn="tl">
                    <a:srgbClr val="000000">
                      <a:alpha val="43137"/>
                    </a:srgbClr>
                  </a:outerShdw>
                </a:effectLst>
              </a:rPr>
              <a:t>Generally used when negotiators do not want to disclose weaknesses in their position.</a:t>
            </a:r>
          </a:p>
          <a:p>
            <a:pPr marL="118872" indent="0">
              <a:buNone/>
            </a:pPr>
            <a:endParaRPr lang="en-US" b="1" dirty="0">
              <a:effectLst>
                <a:outerShdw blurRad="38100" dist="38100" dir="2700000" algn="tl">
                  <a:srgbClr val="000000">
                    <a:alpha val="43137"/>
                  </a:srgbClr>
                </a:outerShdw>
              </a:effectLst>
            </a:endParaRPr>
          </a:p>
          <a:p>
            <a:pPr marL="457200" lvl="1" indent="0" algn="ctr">
              <a:buNone/>
            </a:pPr>
            <a:r>
              <a:rPr lang="en-US" sz="3200" b="1" dirty="0">
                <a:solidFill>
                  <a:srgbClr val="FFC000"/>
                </a:solidFill>
                <a:effectLst>
                  <a:outerShdw blurRad="38100" dist="38100" dir="2700000" algn="tl">
                    <a:srgbClr val="000000">
                      <a:alpha val="43137"/>
                    </a:srgbClr>
                  </a:outerShdw>
                </a:effectLst>
              </a:rPr>
              <a:t>“If I listen, I have the advantage; </a:t>
            </a:r>
          </a:p>
          <a:p>
            <a:pPr marL="457200" lvl="1" indent="0" algn="ctr">
              <a:buNone/>
            </a:pPr>
            <a:r>
              <a:rPr lang="en-US" sz="3200" b="1" dirty="0">
                <a:solidFill>
                  <a:srgbClr val="FFC000"/>
                </a:solidFill>
                <a:effectLst>
                  <a:outerShdw blurRad="38100" dist="38100" dir="2700000" algn="tl">
                    <a:srgbClr val="000000">
                      <a:alpha val="43137"/>
                    </a:srgbClr>
                  </a:outerShdw>
                </a:effectLst>
              </a:rPr>
              <a:t>if I speak, others have it.” </a:t>
            </a:r>
          </a:p>
          <a:p>
            <a:pPr marL="768096" lvl="2" indent="0">
              <a:buNone/>
            </a:pPr>
            <a:r>
              <a:rPr lang="en-US" b="1" dirty="0">
                <a:effectLst>
                  <a:outerShdw blurRad="38100" dist="38100" dir="2700000" algn="tl">
                    <a:srgbClr val="000000">
                      <a:alpha val="43137"/>
                    </a:srgbClr>
                  </a:outerShdw>
                </a:effectLst>
              </a:rPr>
              <a:t>		                      ~ From The Arabic</a:t>
            </a:r>
          </a:p>
          <a:p>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7</a:t>
            </a:fld>
            <a:endParaRPr lang="en-US" dirty="0">
              <a:solidFill>
                <a:prstClr val="white">
                  <a:tint val="95000"/>
                </a:prstClr>
              </a:solidFill>
            </a:endParaRPr>
          </a:p>
        </p:txBody>
      </p:sp>
    </p:spTree>
    <p:extLst>
      <p:ext uri="{BB962C8B-B14F-4D97-AF65-F5344CB8AC3E}">
        <p14:creationId xmlns:p14="http://schemas.microsoft.com/office/powerpoint/2010/main" val="297549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When to Use Silence</a:t>
            </a:r>
          </a:p>
        </p:txBody>
      </p:sp>
      <p:sp>
        <p:nvSpPr>
          <p:cNvPr id="3" name="Content Placeholder 2"/>
          <p:cNvSpPr>
            <a:spLocks noGrp="1"/>
          </p:cNvSpPr>
          <p:nvPr>
            <p:ph idx="1"/>
          </p:nvPr>
        </p:nvSpPr>
        <p:spPr>
          <a:xfrm>
            <a:off x="457200" y="1676400"/>
            <a:ext cx="8229600" cy="4625609"/>
          </a:xfrm>
        </p:spPr>
        <p:txBody>
          <a:bodyPr>
            <a:normAutofit lnSpcReduction="10000"/>
          </a:bodyPr>
          <a:lstStyle/>
          <a:p>
            <a:r>
              <a:rPr lang="en-US" sz="3400" b="1" dirty="0">
                <a:effectLst>
                  <a:outerShdw blurRad="38100" dist="38100" dir="2700000" algn="tl">
                    <a:srgbClr val="000000">
                      <a:alpha val="43137"/>
                    </a:srgbClr>
                  </a:outerShdw>
                </a:effectLst>
              </a:rPr>
              <a:t>Also used when negotiators want to obtain information by letting the other party do the talking</a:t>
            </a:r>
          </a:p>
          <a:p>
            <a:r>
              <a:rPr lang="en-US" sz="3400" b="1" dirty="0">
                <a:effectLst>
                  <a:outerShdw blurRad="38100" dist="38100" dir="2700000" algn="tl">
                    <a:srgbClr val="000000">
                      <a:alpha val="43137"/>
                    </a:srgbClr>
                  </a:outerShdw>
                </a:effectLst>
              </a:rPr>
              <a:t>Silence gives you the powerful opportunity to observe and learn</a:t>
            </a:r>
          </a:p>
          <a:p>
            <a:endParaRPr lang="en-US" b="1" dirty="0">
              <a:effectLst>
                <a:outerShdw blurRad="38100" dist="38100" dir="2700000" algn="tl">
                  <a:srgbClr val="000000">
                    <a:alpha val="43137"/>
                  </a:srgbClr>
                </a:outerShdw>
              </a:effectLst>
            </a:endParaRPr>
          </a:p>
          <a:p>
            <a:pPr marL="457200" lvl="1" indent="0" algn="ctr">
              <a:buNone/>
            </a:pPr>
            <a:r>
              <a:rPr lang="en-US" sz="3200" b="1" dirty="0">
                <a:solidFill>
                  <a:srgbClr val="FFC000"/>
                </a:solidFill>
                <a:effectLst>
                  <a:outerShdw blurRad="38100" dist="38100" dir="2700000" algn="tl">
                    <a:srgbClr val="000000">
                      <a:alpha val="43137"/>
                    </a:srgbClr>
                  </a:outerShdw>
                </a:effectLst>
              </a:rPr>
              <a:t>“We have two ears and one tongue in order that we may hear more and speak less.”</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 Diogenes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8</a:t>
            </a:fld>
            <a:endParaRPr lang="en-US" dirty="0">
              <a:solidFill>
                <a:prstClr val="white">
                  <a:tint val="95000"/>
                </a:prstClr>
              </a:solidFill>
            </a:endParaRPr>
          </a:p>
        </p:txBody>
      </p:sp>
    </p:spTree>
    <p:extLst>
      <p:ext uri="{BB962C8B-B14F-4D97-AF65-F5344CB8AC3E}">
        <p14:creationId xmlns:p14="http://schemas.microsoft.com/office/powerpoint/2010/main" val="349878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When to Use Silence</a:t>
            </a:r>
          </a:p>
        </p:txBody>
      </p:sp>
      <p:sp>
        <p:nvSpPr>
          <p:cNvPr id="3" name="Content Placeholder 2"/>
          <p:cNvSpPr>
            <a:spLocks noGrp="1"/>
          </p:cNvSpPr>
          <p:nvPr>
            <p:ph idx="1"/>
          </p:nvPr>
        </p:nvSpPr>
        <p:spPr/>
        <p:txBody>
          <a:bodyPr/>
          <a:lstStyle/>
          <a:p>
            <a:r>
              <a:rPr lang="en-US" sz="3400" b="1" dirty="0">
                <a:effectLst>
                  <a:outerShdw blurRad="38100" dist="38100" dir="2700000" algn="tl">
                    <a:srgbClr val="000000">
                      <a:alpha val="43137"/>
                    </a:srgbClr>
                  </a:outerShdw>
                </a:effectLst>
              </a:rPr>
              <a:t>Remember …. When the other party is talking:</a:t>
            </a:r>
            <a:br>
              <a:rPr lang="en-US" sz="3400" b="1" dirty="0">
                <a:effectLst>
                  <a:outerShdw blurRad="38100" dist="38100" dir="2700000" algn="tl">
                    <a:srgbClr val="000000">
                      <a:alpha val="43137"/>
                    </a:srgbClr>
                  </a:outerShdw>
                </a:effectLst>
              </a:rPr>
            </a:br>
            <a:endParaRPr lang="en-US" sz="3400" b="1" dirty="0">
              <a:effectLst>
                <a:outerShdw blurRad="38100" dist="38100" dir="2700000" algn="tl">
                  <a:srgbClr val="000000">
                    <a:alpha val="43137"/>
                  </a:srgbClr>
                </a:outerShdw>
              </a:effectLst>
            </a:endParaRPr>
          </a:p>
          <a:p>
            <a:pPr marL="118872" indent="0">
              <a:buNone/>
            </a:pPr>
            <a:r>
              <a:rPr lang="en-US" sz="3400" b="1" dirty="0">
                <a:effectLst>
                  <a:outerShdw blurRad="38100" dist="38100" dir="2700000" algn="tl">
                    <a:srgbClr val="000000">
                      <a:alpha val="43137"/>
                    </a:srgbClr>
                  </a:outerShdw>
                </a:effectLst>
              </a:rPr>
              <a:t>	If you interrupt, it irritates the speaker</a:t>
            </a:r>
          </a:p>
          <a:p>
            <a:pPr marL="118872" indent="0">
              <a:buNone/>
            </a:pPr>
            <a:endParaRPr lang="en-US" b="1" dirty="0">
              <a:effectLst>
                <a:outerShdw blurRad="38100" dist="38100" dir="2700000" algn="tl">
                  <a:srgbClr val="000000">
                    <a:alpha val="43137"/>
                  </a:srgbClr>
                </a:outerShdw>
              </a:effectLst>
            </a:endParaRPr>
          </a:p>
          <a:p>
            <a:pPr marL="457200" lvl="1" indent="0" algn="ctr">
              <a:buNone/>
            </a:pPr>
            <a:r>
              <a:rPr lang="en-US" sz="3200" b="1" dirty="0">
                <a:solidFill>
                  <a:srgbClr val="FFC000"/>
                </a:solidFill>
                <a:effectLst>
                  <a:outerShdw blurRad="38100" dist="38100" dir="2700000" algn="tl">
                    <a:srgbClr val="000000">
                      <a:alpha val="43137"/>
                    </a:srgbClr>
                  </a:outerShdw>
                </a:effectLst>
              </a:rPr>
              <a:t>“To every thing there is a season...</a:t>
            </a:r>
          </a:p>
          <a:p>
            <a:pPr marL="457200" lvl="1" indent="0" algn="ctr">
              <a:buNone/>
            </a:pPr>
            <a:r>
              <a:rPr lang="en-US" sz="3200" b="1" dirty="0">
                <a:solidFill>
                  <a:srgbClr val="FFC000"/>
                </a:solidFill>
                <a:effectLst>
                  <a:outerShdw blurRad="38100" dist="38100" dir="2700000" algn="tl">
                    <a:srgbClr val="000000">
                      <a:alpha val="43137"/>
                    </a:srgbClr>
                  </a:outerShdw>
                </a:effectLst>
              </a:rPr>
              <a:t>a time to keep silence, a time to speak.”</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                                                  ~ Ecclesiastes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9</a:t>
            </a:fld>
            <a:endParaRPr lang="en-US" dirty="0">
              <a:solidFill>
                <a:prstClr val="white">
                  <a:tint val="95000"/>
                </a:prstClr>
              </a:solidFill>
            </a:endParaRPr>
          </a:p>
        </p:txBody>
      </p:sp>
    </p:spTree>
    <p:extLst>
      <p:ext uri="{BB962C8B-B14F-4D97-AF65-F5344CB8AC3E}">
        <p14:creationId xmlns:p14="http://schemas.microsoft.com/office/powerpoint/2010/main" val="386265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Go to the Balcony</a:t>
            </a:r>
          </a:p>
        </p:txBody>
      </p:sp>
      <p:sp>
        <p:nvSpPr>
          <p:cNvPr id="3" name="Content Placeholder 2"/>
          <p:cNvSpPr>
            <a:spLocks noGrp="1"/>
          </p:cNvSpPr>
          <p:nvPr>
            <p:ph idx="1"/>
          </p:nvPr>
        </p:nvSpPr>
        <p:spPr/>
        <p:txBody>
          <a:bodyPr/>
          <a:lstStyle/>
          <a:p>
            <a:r>
              <a:rPr lang="en-US" sz="4400" dirty="0"/>
              <a:t>William </a:t>
            </a:r>
            <a:r>
              <a:rPr lang="en-US" sz="4400" dirty="0" err="1"/>
              <a:t>Ury</a:t>
            </a:r>
            <a:endParaRPr lang="en-US" sz="4400" dirty="0"/>
          </a:p>
          <a:p>
            <a:pPr marL="118872" indent="0">
              <a:buNone/>
            </a:pPr>
            <a:endParaRPr lang="en-US" dirty="0"/>
          </a:p>
          <a:p>
            <a:pPr marL="118872" indent="0">
              <a:buNone/>
            </a:pPr>
            <a:r>
              <a:rPr lang="en-US" dirty="0">
                <a:hlinkClick r:id="rId2"/>
              </a:rPr>
              <a:t>https://www.youtube.com/watch?v=Hc6yi_FtoNo</a:t>
            </a:r>
            <a:endParaRPr lang="en-US" dirty="0"/>
          </a:p>
          <a:p>
            <a:pPr marL="118872" indent="0">
              <a:buNone/>
            </a:pPr>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10</a:t>
            </a:fld>
            <a:endParaRPr lang="en-US" dirty="0">
              <a:solidFill>
                <a:prstClr val="white">
                  <a:tint val="95000"/>
                </a:prstClr>
              </a:solidFill>
            </a:endParaRPr>
          </a:p>
        </p:txBody>
      </p:sp>
    </p:spTree>
    <p:extLst>
      <p:ext uri="{BB962C8B-B14F-4D97-AF65-F5344CB8AC3E}">
        <p14:creationId xmlns:p14="http://schemas.microsoft.com/office/powerpoint/2010/main" val="222742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Go to the Balcony</a:t>
            </a:r>
          </a:p>
        </p:txBody>
      </p:sp>
      <p:sp>
        <p:nvSpPr>
          <p:cNvPr id="3" name="Content Placeholder 2"/>
          <p:cNvSpPr>
            <a:spLocks noGrp="1"/>
          </p:cNvSpPr>
          <p:nvPr>
            <p:ph idx="1"/>
          </p:nvPr>
        </p:nvSpPr>
        <p:spPr/>
        <p:txBody>
          <a:bodyPr>
            <a:normAutofit/>
          </a:bodyPr>
          <a:lstStyle/>
          <a:p>
            <a:r>
              <a:rPr lang="en-US" b="1" i="1" dirty="0">
                <a:solidFill>
                  <a:srgbClr val="FFFF00"/>
                </a:solidFill>
                <a:effectLst>
                  <a:outerShdw blurRad="38100" dist="38100" dir="2700000" algn="tl">
                    <a:srgbClr val="000000">
                      <a:alpha val="43137"/>
                    </a:srgbClr>
                  </a:outerShdw>
                </a:effectLst>
              </a:rPr>
              <a:t>“Going to the balcony” </a:t>
            </a:r>
            <a:r>
              <a:rPr lang="en-US" b="1" dirty="0">
                <a:effectLst>
                  <a:outerShdw blurRad="38100" dist="38100" dir="2700000" algn="tl">
                    <a:srgbClr val="000000">
                      <a:alpha val="43137"/>
                    </a:srgbClr>
                  </a:outerShdw>
                </a:effectLst>
              </a:rPr>
              <a:t>simply describes the mental imagery used to distance yourself emotionally from the combat zone</a:t>
            </a:r>
          </a:p>
          <a:p>
            <a:pPr lvl="1"/>
            <a:r>
              <a:rPr lang="en-US" b="1" dirty="0">
                <a:effectLst>
                  <a:outerShdw blurRad="38100" dist="38100" dir="2700000" algn="tl">
                    <a:srgbClr val="000000">
                      <a:alpha val="43137"/>
                    </a:srgbClr>
                  </a:outerShdw>
                </a:effectLst>
              </a:rPr>
              <a:t>It refers to the mental process of stepping back from the combative situation and seeing it objectively</a:t>
            </a:r>
          </a:p>
          <a:p>
            <a:pPr marL="118872" indent="0">
              <a:buNone/>
            </a:pPr>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11</a:t>
            </a:fld>
            <a:endParaRPr lang="en-US" dirty="0">
              <a:solidFill>
                <a:prstClr val="white">
                  <a:tint val="95000"/>
                </a:prstClr>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4495800"/>
            <a:ext cx="3429000" cy="2133600"/>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1028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Go to the Balcony</a:t>
            </a:r>
          </a:p>
        </p:txBody>
      </p:sp>
      <p:sp>
        <p:nvSpPr>
          <p:cNvPr id="3" name="Content Placeholder 2"/>
          <p:cNvSpPr>
            <a:spLocks noGrp="1"/>
          </p:cNvSpPr>
          <p:nvPr>
            <p:ph idx="1"/>
          </p:nvPr>
        </p:nvSpPr>
        <p:spPr/>
        <p:txBody>
          <a:bodyPr>
            <a:normAutofit/>
          </a:bodyPr>
          <a:lstStyle/>
          <a:p>
            <a:r>
              <a:rPr lang="en-US" b="1" dirty="0">
                <a:effectLst>
                  <a:outerShdw blurRad="38100" dist="38100" dir="2700000" algn="tl">
                    <a:srgbClr val="000000">
                      <a:alpha val="43137"/>
                    </a:srgbClr>
                  </a:outerShdw>
                </a:effectLst>
              </a:rPr>
              <a:t>According to </a:t>
            </a:r>
            <a:r>
              <a:rPr lang="en-US" b="1" dirty="0" err="1">
                <a:effectLst>
                  <a:outerShdw blurRad="38100" dist="38100" dir="2700000" algn="tl">
                    <a:srgbClr val="000000">
                      <a:alpha val="43137"/>
                    </a:srgbClr>
                  </a:outerShdw>
                </a:effectLst>
              </a:rPr>
              <a:t>Ury</a:t>
            </a:r>
            <a:r>
              <a:rPr lang="en-US" b="1" dirty="0">
                <a:effectLst>
                  <a:outerShdw blurRad="38100" dist="38100" dir="2700000" algn="tl">
                    <a:srgbClr val="000000">
                      <a:alpha val="43137"/>
                    </a:srgbClr>
                  </a:outerShdw>
                </a:effectLst>
              </a:rPr>
              <a:t>, from the balcony, you can assess the conflict in a more detached way. </a:t>
            </a:r>
          </a:p>
          <a:p>
            <a:pPr lvl="1"/>
            <a:r>
              <a:rPr lang="en-US" b="1" dirty="0">
                <a:effectLst>
                  <a:outerShdw blurRad="38100" dist="38100" dir="2700000" algn="tl">
                    <a:srgbClr val="000000">
                      <a:alpha val="43137"/>
                    </a:srgbClr>
                  </a:outerShdw>
                </a:effectLst>
              </a:rPr>
              <a:t>This allows you to consider the situation more constructively and explore solutions that are mutually satisfying.</a:t>
            </a:r>
          </a:p>
          <a:p>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12</a:t>
            </a:fld>
            <a:endParaRPr lang="en-US" dirty="0">
              <a:solidFill>
                <a:prstClr val="white">
                  <a:tint val="9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4648200"/>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152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2E2363A-92C0-4F1F-8064-025F57C4DF97}"/>
              </a:ext>
            </a:extLst>
          </p:cNvPr>
          <p:cNvSpPr>
            <a:spLocks noGrp="1"/>
          </p:cNvSpPr>
          <p:nvPr>
            <p:ph type="sldNum" sz="quarter" idx="12"/>
          </p:nvPr>
        </p:nvSpPr>
        <p:spPr/>
        <p:txBody>
          <a:bodyPr/>
          <a:lstStyle/>
          <a:p>
            <a:fld id="{BBD1444A-0CC0-4FA1-B3F8-9320BFC9628F}" type="slidenum">
              <a:rPr lang="en-US" smtClean="0">
                <a:solidFill>
                  <a:prstClr val="white">
                    <a:tint val="95000"/>
                  </a:prstClr>
                </a:solidFill>
              </a:rPr>
              <a:pPr/>
              <a:t>13</a:t>
            </a:fld>
            <a:endParaRPr lang="en-US" dirty="0">
              <a:solidFill>
                <a:prstClr val="white">
                  <a:tint val="95000"/>
                </a:prstClr>
              </a:solidFill>
            </a:endParaRPr>
          </a:p>
        </p:txBody>
      </p:sp>
      <p:pic>
        <p:nvPicPr>
          <p:cNvPr id="5" name="Content Placeholder 4">
            <a:extLst>
              <a:ext uri="{FF2B5EF4-FFF2-40B4-BE49-F238E27FC236}">
                <a16:creationId xmlns:a16="http://schemas.microsoft.com/office/drawing/2014/main" id="{6ACE75E0-4814-4BD3-AD8A-773673B6C099}"/>
              </a:ext>
            </a:extLst>
          </p:cNvPr>
          <p:cNvPicPr>
            <a:picLocks noGrp="1" noChangeAspect="1"/>
          </p:cNvPicPr>
          <p:nvPr>
            <p:ph idx="4294967295"/>
          </p:nvPr>
        </p:nvPicPr>
        <p:blipFill>
          <a:blip r:embed="rId2"/>
          <a:stretch>
            <a:fillRect/>
          </a:stretch>
        </p:blipFill>
        <p:spPr>
          <a:xfrm>
            <a:off x="871537" y="1116012"/>
            <a:ext cx="7400925" cy="4625975"/>
          </a:xfrm>
          <a:prstGeom prst="rect">
            <a:avLst/>
          </a:prstGeom>
        </p:spPr>
      </p:pic>
    </p:spTree>
    <p:extLst>
      <p:ext uri="{BB962C8B-B14F-4D97-AF65-F5344CB8AC3E}">
        <p14:creationId xmlns:p14="http://schemas.microsoft.com/office/powerpoint/2010/main" val="290092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14</a:t>
            </a:fld>
            <a:endParaRPr lang="en-US" dirty="0">
              <a:solidFill>
                <a:prstClr val="white">
                  <a:tint val="95000"/>
                </a:prstClr>
              </a:solidFill>
            </a:endParaRPr>
          </a:p>
        </p:txBody>
      </p:sp>
      <p:sp>
        <p:nvSpPr>
          <p:cNvPr id="3" name="Content Placeholder 2"/>
          <p:cNvSpPr>
            <a:spLocks noGrp="1"/>
          </p:cNvSpPr>
          <p:nvPr>
            <p:ph sz="half" idx="4294967295"/>
          </p:nvPr>
        </p:nvSpPr>
        <p:spPr>
          <a:xfrm>
            <a:off x="609600" y="609600"/>
            <a:ext cx="3997325" cy="5638800"/>
          </a:xfrm>
        </p:spPr>
        <p:txBody>
          <a:bodyPr>
            <a:normAutofit lnSpcReduction="10000"/>
          </a:bodyPr>
          <a:lstStyle/>
          <a:p>
            <a:pPr marL="118872" indent="0">
              <a:buNone/>
            </a:pPr>
            <a:r>
              <a:rPr lang="en-US" sz="4200" b="1" dirty="0">
                <a:latin typeface="BentonSans Bold"/>
              </a:rPr>
              <a:t>Never make decisions in the heat of the moment.</a:t>
            </a:r>
          </a:p>
          <a:p>
            <a:pPr marL="118872" indent="0">
              <a:buNone/>
            </a:pPr>
            <a:endParaRPr lang="en-US" sz="4200" b="1" dirty="0">
              <a:latin typeface="BentonSans Bold"/>
            </a:endParaRPr>
          </a:p>
          <a:p>
            <a:pPr marL="118872" indent="0">
              <a:buNone/>
            </a:pPr>
            <a:r>
              <a:rPr lang="en-US" sz="3800" b="1" dirty="0">
                <a:latin typeface="BentonSans Bold"/>
              </a:rPr>
              <a:t>Instead, go the balcony and make your decisions  there.</a:t>
            </a:r>
          </a:p>
          <a:p>
            <a:pPr marL="118872" indent="0">
              <a:buNone/>
            </a:pPr>
            <a:endParaRPr lang="en-US" dirty="0"/>
          </a:p>
        </p:txBody>
      </p:sp>
      <p:pic>
        <p:nvPicPr>
          <p:cNvPr id="2050"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5029200" y="1828800"/>
            <a:ext cx="3157537" cy="3657600"/>
          </a:xfrm>
          <a:prstGeom prst="rect">
            <a:avLst/>
          </a:prstGeom>
          <a:noFill/>
          <a:ln w="76200">
            <a:solidFill>
              <a:srgbClr val="68060A"/>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61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But Don’t Forget to Expand Your Options!</a:t>
            </a:r>
          </a:p>
        </p:txBody>
      </p:sp>
      <p:sp>
        <p:nvSpPr>
          <p:cNvPr id="3" name="Content Placeholder 2"/>
          <p:cNvSpPr>
            <a:spLocks noGrp="1"/>
          </p:cNvSpPr>
          <p:nvPr>
            <p:ph idx="1"/>
          </p:nvPr>
        </p:nvSpPr>
        <p:spPr/>
        <p:txBody>
          <a:bodyPr/>
          <a:lstStyle/>
          <a:p>
            <a:pPr marL="118872" indent="0" algn="ctr">
              <a:buNone/>
            </a:pPr>
            <a:r>
              <a:rPr lang="en-US" sz="4400" b="1" dirty="0"/>
              <a:t>Movie:  “Defending Your Life”</a:t>
            </a:r>
          </a:p>
          <a:p>
            <a:pPr marL="118872" indent="0">
              <a:buNone/>
            </a:pPr>
            <a:endParaRPr lang="en-US" dirty="0">
              <a:solidFill>
                <a:srgbClr val="FFC000"/>
              </a:solidFill>
            </a:endParaRPr>
          </a:p>
          <a:p>
            <a:pPr marL="118872" indent="0">
              <a:buNone/>
            </a:pPr>
            <a:r>
              <a:rPr lang="en-US" dirty="0">
                <a:solidFill>
                  <a:srgbClr val="FFC000"/>
                </a:solidFill>
                <a:hlinkClick r:id="rId2"/>
              </a:rPr>
              <a:t>https://www.youtube.com/watch?v=DufE-dcQ70k</a:t>
            </a:r>
            <a:endParaRPr lang="en-US" dirty="0">
              <a:solidFill>
                <a:srgbClr val="FFC000"/>
              </a:solidFill>
            </a:endParaRPr>
          </a:p>
          <a:p>
            <a:pPr marL="118872" indent="0">
              <a:buNone/>
            </a:pPr>
            <a:endParaRPr lang="en-US" dirty="0"/>
          </a:p>
          <a:p>
            <a:pPr marL="118872" indent="0">
              <a:buNone/>
            </a:pPr>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15</a:t>
            </a:fld>
            <a:endParaRPr lang="en-US" dirty="0">
              <a:solidFill>
                <a:prstClr val="white">
                  <a:tint val="95000"/>
                </a:prst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267199"/>
            <a:ext cx="4114800" cy="1971675"/>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9375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Apparent Withdrawal</a:t>
            </a:r>
          </a:p>
        </p:txBody>
      </p:sp>
      <p:pic>
        <p:nvPicPr>
          <p:cNvPr id="6" name="Content Placeholder 5"/>
          <p:cNvPicPr>
            <a:picLocks noGrp="1" noChangeAspect="1"/>
          </p:cNvPicPr>
          <p:nvPr>
            <p:ph idx="1"/>
          </p:nvPr>
        </p:nvPicPr>
        <p:blipFill>
          <a:blip r:embed="rId2"/>
          <a:stretch>
            <a:fillRect/>
          </a:stretch>
        </p:blipFill>
        <p:spPr>
          <a:xfrm>
            <a:off x="2259012" y="1774825"/>
            <a:ext cx="4625975" cy="4625975"/>
          </a:xfrm>
          <a:prstGeom prst="rect">
            <a:avLst/>
          </a:prstGeom>
          <a:ln w="76200">
            <a:solidFill>
              <a:schemeClr val="tx1"/>
            </a:solidFill>
          </a:ln>
        </p:spPr>
      </p:pic>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16</a:t>
            </a:fld>
            <a:endParaRPr lang="en-US" dirty="0">
              <a:solidFill>
                <a:prstClr val="white">
                  <a:tint val="95000"/>
                </a:prstClr>
              </a:solidFill>
            </a:endParaRPr>
          </a:p>
        </p:txBody>
      </p:sp>
    </p:spTree>
    <p:extLst>
      <p:ext uri="{BB962C8B-B14F-4D97-AF65-F5344CB8AC3E}">
        <p14:creationId xmlns:p14="http://schemas.microsoft.com/office/powerpoint/2010/main" val="138153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8969A-0339-44D4-B386-793F60ECAC91}"/>
              </a:ext>
            </a:extLst>
          </p:cNvPr>
          <p:cNvSpPr>
            <a:spLocks noGrp="1"/>
          </p:cNvSpPr>
          <p:nvPr>
            <p:ph type="title"/>
          </p:nvPr>
        </p:nvSpPr>
        <p:spPr/>
        <p:txBody>
          <a:bodyPr/>
          <a:lstStyle/>
          <a:p>
            <a:r>
              <a:rPr lang="en-US" dirty="0"/>
              <a:t>Slice the Salami</a:t>
            </a:r>
          </a:p>
        </p:txBody>
      </p:sp>
      <p:sp>
        <p:nvSpPr>
          <p:cNvPr id="3" name="Content Placeholder 2">
            <a:extLst>
              <a:ext uri="{FF2B5EF4-FFF2-40B4-BE49-F238E27FC236}">
                <a16:creationId xmlns:a16="http://schemas.microsoft.com/office/drawing/2014/main" id="{F1213B94-D0F3-44ED-BA84-6BFDA57607AF}"/>
              </a:ext>
            </a:extLst>
          </p:cNvPr>
          <p:cNvSpPr>
            <a:spLocks noGrp="1"/>
          </p:cNvSpPr>
          <p:nvPr>
            <p:ph idx="1"/>
          </p:nvPr>
        </p:nvSpPr>
        <p:spPr>
          <a:xfrm>
            <a:off x="206829" y="1542288"/>
            <a:ext cx="8458200" cy="3773424"/>
          </a:xfrm>
        </p:spPr>
        <p:txBody>
          <a:bodyPr>
            <a:normAutofit lnSpcReduction="10000"/>
          </a:bodyPr>
          <a:lstStyle/>
          <a:p>
            <a:r>
              <a:rPr lang="en-US" dirty="0"/>
              <a:t>Agree to each point one at a time.</a:t>
            </a:r>
          </a:p>
          <a:p>
            <a:r>
              <a:rPr lang="en-US" dirty="0"/>
              <a:t>This way the other side can’t go back and discuss previous points if new points impact them AND…</a:t>
            </a:r>
          </a:p>
          <a:p>
            <a:pPr lvl="1"/>
            <a:r>
              <a:rPr lang="en-US" dirty="0"/>
              <a:t>Little by little, you will gain information to you form a deal you want!</a:t>
            </a:r>
          </a:p>
          <a:p>
            <a:r>
              <a:rPr lang="en-US" dirty="0"/>
              <a:t>Insist on all issues being on the table before making any decisions.</a:t>
            </a:r>
          </a:p>
        </p:txBody>
      </p:sp>
      <p:sp>
        <p:nvSpPr>
          <p:cNvPr id="4" name="Slide Number Placeholder 3">
            <a:extLst>
              <a:ext uri="{FF2B5EF4-FFF2-40B4-BE49-F238E27FC236}">
                <a16:creationId xmlns:a16="http://schemas.microsoft.com/office/drawing/2014/main" id="{99F61890-FC19-48E9-994C-09AE70F09FF5}"/>
              </a:ext>
            </a:extLst>
          </p:cNvPr>
          <p:cNvSpPr>
            <a:spLocks noGrp="1"/>
          </p:cNvSpPr>
          <p:nvPr>
            <p:ph type="sldNum" sz="quarter" idx="12"/>
          </p:nvPr>
        </p:nvSpPr>
        <p:spPr/>
        <p:txBody>
          <a:bodyPr/>
          <a:lstStyle/>
          <a:p>
            <a:fld id="{BBD1444A-0CC0-4FA1-B3F8-9320BFC9628F}" type="slidenum">
              <a:rPr lang="en-US" smtClean="0">
                <a:solidFill>
                  <a:prstClr val="white">
                    <a:tint val="95000"/>
                  </a:prstClr>
                </a:solidFill>
              </a:rPr>
              <a:pPr/>
              <a:t>17</a:t>
            </a:fld>
            <a:endParaRPr lang="en-US" dirty="0">
              <a:solidFill>
                <a:prstClr val="white">
                  <a:tint val="95000"/>
                </a:prstClr>
              </a:solidFill>
            </a:endParaRPr>
          </a:p>
        </p:txBody>
      </p:sp>
      <p:pic>
        <p:nvPicPr>
          <p:cNvPr id="6" name="Picture 5">
            <a:extLst>
              <a:ext uri="{FF2B5EF4-FFF2-40B4-BE49-F238E27FC236}">
                <a16:creationId xmlns:a16="http://schemas.microsoft.com/office/drawing/2014/main" id="{2F1F7569-E170-4D09-BCF2-5450A84BED7B}"/>
              </a:ext>
            </a:extLst>
          </p:cNvPr>
          <p:cNvPicPr>
            <a:picLocks noChangeAspect="1"/>
          </p:cNvPicPr>
          <p:nvPr/>
        </p:nvPicPr>
        <p:blipFill>
          <a:blip r:embed="rId2"/>
          <a:stretch>
            <a:fillRect/>
          </a:stretch>
        </p:blipFill>
        <p:spPr>
          <a:xfrm>
            <a:off x="5943600" y="4979669"/>
            <a:ext cx="2571750" cy="1771650"/>
          </a:xfrm>
          <a:prstGeom prst="rect">
            <a:avLst/>
          </a:prstGeom>
          <a:ln w="76200">
            <a:solidFill>
              <a:srgbClr val="00B050"/>
            </a:solidFill>
          </a:ln>
        </p:spPr>
      </p:pic>
    </p:spTree>
    <p:extLst>
      <p:ext uri="{BB962C8B-B14F-4D97-AF65-F5344CB8AC3E}">
        <p14:creationId xmlns:p14="http://schemas.microsoft.com/office/powerpoint/2010/main" val="2266192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0287-2193-4CAC-91A5-134E5AAA8D25}"/>
              </a:ext>
            </a:extLst>
          </p:cNvPr>
          <p:cNvSpPr>
            <a:spLocks noGrp="1"/>
          </p:cNvSpPr>
          <p:nvPr>
            <p:ph type="title"/>
          </p:nvPr>
        </p:nvSpPr>
        <p:spPr/>
        <p:txBody>
          <a:bodyPr>
            <a:normAutofit fontScale="90000"/>
          </a:bodyPr>
          <a:lstStyle/>
          <a:p>
            <a:r>
              <a:rPr lang="en-US" dirty="0"/>
              <a:t>Peppermint: </a:t>
            </a:r>
            <a:br>
              <a:rPr lang="en-US" dirty="0"/>
            </a:br>
            <a:r>
              <a:rPr lang="en-US" dirty="0"/>
              <a:t>Give Something to Get Something</a:t>
            </a:r>
          </a:p>
        </p:txBody>
      </p:sp>
      <p:pic>
        <p:nvPicPr>
          <p:cNvPr id="6" name="Content Placeholder 5">
            <a:extLst>
              <a:ext uri="{FF2B5EF4-FFF2-40B4-BE49-F238E27FC236}">
                <a16:creationId xmlns:a16="http://schemas.microsoft.com/office/drawing/2014/main" id="{C547BFD2-DCE3-4E98-A667-895D824078ED}"/>
              </a:ext>
            </a:extLst>
          </p:cNvPr>
          <p:cNvPicPr>
            <a:picLocks noGrp="1" noChangeAspect="1"/>
          </p:cNvPicPr>
          <p:nvPr>
            <p:ph idx="1"/>
          </p:nvPr>
        </p:nvPicPr>
        <p:blipFill>
          <a:blip r:embed="rId2"/>
          <a:stretch>
            <a:fillRect/>
          </a:stretch>
        </p:blipFill>
        <p:spPr>
          <a:xfrm>
            <a:off x="1638300" y="1887537"/>
            <a:ext cx="5867400" cy="4400550"/>
          </a:xfrm>
          <a:prstGeom prst="rect">
            <a:avLst/>
          </a:prstGeom>
        </p:spPr>
      </p:pic>
      <p:sp>
        <p:nvSpPr>
          <p:cNvPr id="4" name="Slide Number Placeholder 3">
            <a:extLst>
              <a:ext uri="{FF2B5EF4-FFF2-40B4-BE49-F238E27FC236}">
                <a16:creationId xmlns:a16="http://schemas.microsoft.com/office/drawing/2014/main" id="{602E19ED-CF74-4F1C-B638-B4909BBA4CED}"/>
              </a:ext>
            </a:extLst>
          </p:cNvPr>
          <p:cNvSpPr>
            <a:spLocks noGrp="1"/>
          </p:cNvSpPr>
          <p:nvPr>
            <p:ph type="sldNum" sz="quarter" idx="12"/>
          </p:nvPr>
        </p:nvSpPr>
        <p:spPr/>
        <p:txBody>
          <a:bodyPr/>
          <a:lstStyle/>
          <a:p>
            <a:fld id="{BBD1444A-0CC0-4FA1-B3F8-9320BFC9628F}" type="slidenum">
              <a:rPr lang="en-US" smtClean="0">
                <a:solidFill>
                  <a:prstClr val="white">
                    <a:tint val="95000"/>
                  </a:prstClr>
                </a:solidFill>
              </a:rPr>
              <a:pPr/>
              <a:t>18</a:t>
            </a:fld>
            <a:endParaRPr lang="en-US" dirty="0">
              <a:solidFill>
                <a:prstClr val="white">
                  <a:tint val="95000"/>
                </a:prstClr>
              </a:solidFill>
            </a:endParaRPr>
          </a:p>
        </p:txBody>
      </p:sp>
    </p:spTree>
    <p:extLst>
      <p:ext uri="{BB962C8B-B14F-4D97-AF65-F5344CB8AC3E}">
        <p14:creationId xmlns:p14="http://schemas.microsoft.com/office/powerpoint/2010/main" val="352537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Close</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19</a:t>
            </a:fld>
            <a:endParaRPr lang="en-US" dirty="0">
              <a:solidFill>
                <a:prstClr val="white">
                  <a:tint val="95000"/>
                </a:prstClr>
              </a:solidFill>
            </a:endParaRPr>
          </a:p>
        </p:txBody>
      </p:sp>
      <p:pic>
        <p:nvPicPr>
          <p:cNvPr id="7" name="Content Placeholder 6"/>
          <p:cNvPicPr>
            <a:picLocks noGrp="1" noChangeAspect="1"/>
          </p:cNvPicPr>
          <p:nvPr>
            <p:ph idx="1"/>
          </p:nvPr>
        </p:nvPicPr>
        <p:blipFill>
          <a:blip r:embed="rId2"/>
          <a:stretch>
            <a:fillRect/>
          </a:stretch>
        </p:blipFill>
        <p:spPr>
          <a:xfrm>
            <a:off x="2667000" y="2286000"/>
            <a:ext cx="3810000" cy="3428999"/>
          </a:xfrm>
          <a:prstGeom prst="rect">
            <a:avLst/>
          </a:prstGeom>
        </p:spPr>
      </p:pic>
    </p:spTree>
    <p:extLst>
      <p:ext uri="{BB962C8B-B14F-4D97-AF65-F5344CB8AC3E}">
        <p14:creationId xmlns:p14="http://schemas.microsoft.com/office/powerpoint/2010/main" val="394722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20</a:t>
            </a:fld>
            <a:endParaRPr lang="en-US" dirty="0">
              <a:solidFill>
                <a:prstClr val="white">
                  <a:tint val="95000"/>
                </a:prstClr>
              </a:solidFill>
            </a:endParaRPr>
          </a:p>
        </p:txBody>
      </p:sp>
      <p:sp>
        <p:nvSpPr>
          <p:cNvPr id="2" name="Title 1"/>
          <p:cNvSpPr>
            <a:spLocks noGrp="1"/>
          </p:cNvSpPr>
          <p:nvPr>
            <p:ph type="title" idx="4294967295"/>
          </p:nvPr>
        </p:nvSpPr>
        <p:spPr>
          <a:xfrm>
            <a:off x="457200" y="5216323"/>
            <a:ext cx="8229600" cy="1252538"/>
          </a:xfrm>
        </p:spPr>
        <p:txBody>
          <a:bodyPr/>
          <a:lstStyle/>
          <a:p>
            <a:pPr algn="ctr"/>
            <a:r>
              <a:rPr lang="en-US" dirty="0">
                <a:solidFill>
                  <a:srgbClr val="FFC000"/>
                </a:solidFill>
              </a:rPr>
              <a:t>Overcoming an Impasse</a:t>
            </a:r>
          </a:p>
        </p:txBody>
      </p:sp>
      <p:pic>
        <p:nvPicPr>
          <p:cNvPr id="5" name="Picture 4"/>
          <p:cNvPicPr>
            <a:picLocks noChangeAspect="1"/>
          </p:cNvPicPr>
          <p:nvPr/>
        </p:nvPicPr>
        <p:blipFill>
          <a:blip r:embed="rId2"/>
          <a:stretch>
            <a:fillRect/>
          </a:stretch>
        </p:blipFill>
        <p:spPr>
          <a:xfrm>
            <a:off x="0" y="990600"/>
            <a:ext cx="9144000" cy="3929063"/>
          </a:xfrm>
          <a:prstGeom prst="rect">
            <a:avLst/>
          </a:prstGeom>
        </p:spPr>
      </p:pic>
    </p:spTree>
    <p:extLst>
      <p:ext uri="{BB962C8B-B14F-4D97-AF65-F5344CB8AC3E}">
        <p14:creationId xmlns:p14="http://schemas.microsoft.com/office/powerpoint/2010/main" val="535910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4" descr="C:\Users\Bethany\AppData\Local\Microsoft\Windows\Temporary Internet Files\Content.IE5\EX1RNM22\MP900443185[1].jpg"/>
          <p:cNvPicPr>
            <a:picLocks noChangeAspect="1" noChangeArrowheads="1"/>
          </p:cNvPicPr>
          <p:nvPr/>
        </p:nvPicPr>
        <p:blipFill>
          <a:blip r:embed="rId2"/>
          <a:srcRect/>
          <a:stretch>
            <a:fillRect/>
          </a:stretch>
        </p:blipFill>
        <p:spPr bwMode="auto">
          <a:xfrm>
            <a:off x="7162800" y="4800600"/>
            <a:ext cx="1447800" cy="1905000"/>
          </a:xfrm>
          <a:prstGeom prst="rect">
            <a:avLst/>
          </a:prstGeom>
          <a:noFill/>
          <a:ln w="9525">
            <a:noFill/>
            <a:miter lim="800000"/>
            <a:headEnd/>
            <a:tailEnd/>
          </a:ln>
        </p:spPr>
      </p:pic>
      <p:sp>
        <p:nvSpPr>
          <p:cNvPr id="2" name="Title 1"/>
          <p:cNvSpPr>
            <a:spLocks noGrp="1"/>
          </p:cNvSpPr>
          <p:nvPr>
            <p:ph type="title"/>
          </p:nvPr>
        </p:nvSpPr>
        <p:spPr>
          <a:xfrm>
            <a:off x="457200" y="381000"/>
            <a:ext cx="7524206" cy="762000"/>
          </a:xfrm>
        </p:spPr>
        <p:txBody>
          <a:bodyPr>
            <a:noAutofit/>
          </a:bodyPr>
          <a:lstStyle/>
          <a:p>
            <a:r>
              <a:rPr lang="en-US" sz="4800" b="1" dirty="0">
                <a:solidFill>
                  <a:srgbClr val="FFC000"/>
                </a:solidFill>
                <a:effectLst>
                  <a:outerShdw blurRad="38100" dist="38100" dir="2700000" algn="tl">
                    <a:srgbClr val="000000">
                      <a:alpha val="43137"/>
                    </a:srgbClr>
                  </a:outerShdw>
                </a:effectLst>
              </a:rPr>
              <a:t>Change the Game, </a:t>
            </a:r>
            <a:br>
              <a:rPr lang="en-US" sz="4800" b="1" dirty="0">
                <a:solidFill>
                  <a:srgbClr val="FFC000"/>
                </a:solidFill>
                <a:effectLst>
                  <a:outerShdw blurRad="38100" dist="38100" dir="2700000" algn="tl">
                    <a:srgbClr val="000000">
                      <a:alpha val="43137"/>
                    </a:srgbClr>
                  </a:outerShdw>
                </a:effectLst>
              </a:rPr>
            </a:br>
            <a:r>
              <a:rPr lang="en-US" sz="4800" b="1" dirty="0">
                <a:solidFill>
                  <a:srgbClr val="FFC000"/>
                </a:solidFill>
                <a:effectLst>
                  <a:outerShdw blurRad="38100" dist="38100" dir="2700000" algn="tl">
                    <a:srgbClr val="000000">
                      <a:alpha val="43137"/>
                    </a:srgbClr>
                  </a:outerShdw>
                </a:effectLst>
              </a:rPr>
              <a:t>Change the Frame</a:t>
            </a:r>
          </a:p>
        </p:txBody>
      </p:sp>
      <p:sp>
        <p:nvSpPr>
          <p:cNvPr id="3" name="Content Placeholder 2"/>
          <p:cNvSpPr>
            <a:spLocks noGrp="1"/>
          </p:cNvSpPr>
          <p:nvPr>
            <p:ph idx="1"/>
          </p:nvPr>
        </p:nvSpPr>
        <p:spPr>
          <a:xfrm>
            <a:off x="533400" y="1600200"/>
            <a:ext cx="8153400" cy="4901769"/>
          </a:xfrm>
        </p:spPr>
        <p:txBody>
          <a:bodyPr>
            <a:normAutofit/>
          </a:bodyPr>
          <a:lstStyle/>
          <a:p>
            <a:pPr marL="457200" indent="-457200"/>
            <a:r>
              <a:rPr lang="en-US" dirty="0"/>
              <a:t>Instead of rejecting what your opponent says, accept it- and </a:t>
            </a:r>
            <a:r>
              <a:rPr lang="en-US" u="sng" dirty="0"/>
              <a:t>reframe</a:t>
            </a:r>
            <a:r>
              <a:rPr lang="en-US" dirty="0"/>
              <a:t> it as an opportunity to talk about the problem.</a:t>
            </a:r>
          </a:p>
          <a:p>
            <a:pPr marL="457200" indent="-457200"/>
            <a:r>
              <a:rPr lang="en-US" dirty="0"/>
              <a:t>Reframing means redirecting the other side’s attention away from positions and toward the task of identifying interests, inventing creative options, and discussing fair standards for selecting an option.</a:t>
            </a:r>
          </a:p>
          <a:p>
            <a:pPr>
              <a:buFont typeface="Wingdings" pitchFamily="2" charset="2"/>
              <a:buChar char="§"/>
            </a:pPr>
            <a:endParaRPr lang="en-US" dirty="0"/>
          </a:p>
        </p:txBody>
      </p:sp>
      <p:sp>
        <p:nvSpPr>
          <p:cNvPr id="4" name="Slide Number Placeholder 3"/>
          <p:cNvSpPr>
            <a:spLocks noGrp="1"/>
          </p:cNvSpPr>
          <p:nvPr>
            <p:ph type="sldNum" sz="quarter" idx="12"/>
          </p:nvPr>
        </p:nvSpPr>
        <p:spPr/>
        <p:txBody>
          <a:bodyPr/>
          <a:lstStyle/>
          <a:p>
            <a:fld id="{A2CEE53A-19EC-654D-82C1-D215F6FEFF18}" type="slidenum">
              <a:rPr lang="en-US" smtClean="0"/>
              <a:t>21</a:t>
            </a:fld>
            <a:endParaRPr lang="en-US" dirty="0"/>
          </a:p>
        </p:txBody>
      </p:sp>
    </p:spTree>
    <p:extLst>
      <p:ext uri="{BB962C8B-B14F-4D97-AF65-F5344CB8AC3E}">
        <p14:creationId xmlns:p14="http://schemas.microsoft.com/office/powerpoint/2010/main" val="192939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409003" cy="1088495"/>
          </a:xfrm>
        </p:spPr>
        <p:txBody>
          <a:bodyPr>
            <a:normAutofit/>
          </a:bodyPr>
          <a:lstStyle/>
          <a:p>
            <a:r>
              <a:rPr lang="en-US" sz="4800" b="1" dirty="0">
                <a:solidFill>
                  <a:srgbClr val="FFC000"/>
                </a:solidFill>
                <a:effectLst>
                  <a:outerShdw blurRad="38100" dist="38100" dir="2700000" algn="tl">
                    <a:srgbClr val="000000">
                      <a:alpha val="43137"/>
                    </a:srgbClr>
                  </a:outerShdw>
                </a:effectLst>
              </a:rPr>
              <a:t>Change the Game: Reframe</a:t>
            </a:r>
          </a:p>
        </p:txBody>
      </p:sp>
      <p:sp>
        <p:nvSpPr>
          <p:cNvPr id="3" name="Content Placeholder 2"/>
          <p:cNvSpPr>
            <a:spLocks noGrp="1"/>
          </p:cNvSpPr>
          <p:nvPr>
            <p:ph idx="1"/>
          </p:nvPr>
        </p:nvSpPr>
        <p:spPr>
          <a:xfrm>
            <a:off x="533400" y="1676400"/>
            <a:ext cx="8153400" cy="4800600"/>
          </a:xfrm>
        </p:spPr>
        <p:txBody>
          <a:bodyPr>
            <a:normAutofit lnSpcReduction="10000"/>
          </a:bodyPr>
          <a:lstStyle/>
          <a:p>
            <a:r>
              <a:rPr lang="en-US" b="1" dirty="0"/>
              <a:t>Reframe their positions to </a:t>
            </a:r>
            <a:r>
              <a:rPr lang="en-US" b="1" i="1" dirty="0">
                <a:solidFill>
                  <a:srgbClr val="FFFF00"/>
                </a:solidFill>
              </a:rPr>
              <a:t>interests.</a:t>
            </a:r>
          </a:p>
          <a:p>
            <a:pPr lvl="1"/>
            <a:r>
              <a:rPr lang="en-US" b="1" dirty="0"/>
              <a:t>“Why is this important to you?</a:t>
            </a:r>
          </a:p>
          <a:p>
            <a:pPr marL="457200" lvl="1" indent="0">
              <a:buNone/>
            </a:pPr>
            <a:endParaRPr lang="en-US" b="1" dirty="0"/>
          </a:p>
          <a:p>
            <a:r>
              <a:rPr lang="en-US" b="1" dirty="0"/>
              <a:t>Reframe their positions to </a:t>
            </a:r>
            <a:r>
              <a:rPr lang="en-US" b="1" i="1" dirty="0">
                <a:solidFill>
                  <a:srgbClr val="FFFF00"/>
                </a:solidFill>
              </a:rPr>
              <a:t>options.</a:t>
            </a:r>
          </a:p>
          <a:p>
            <a:pPr lvl="1"/>
            <a:r>
              <a:rPr lang="en-US" b="1" dirty="0"/>
              <a:t>“That is one option. What are some others?”</a:t>
            </a:r>
          </a:p>
          <a:p>
            <a:pPr marL="457200" lvl="1" indent="0">
              <a:buNone/>
            </a:pPr>
            <a:endParaRPr lang="en-US" b="1" dirty="0"/>
          </a:p>
          <a:p>
            <a:r>
              <a:rPr lang="en-US" b="1" dirty="0"/>
              <a:t>Reframe their positions to </a:t>
            </a:r>
            <a:r>
              <a:rPr lang="en-US" b="1" i="1" dirty="0">
                <a:solidFill>
                  <a:srgbClr val="FFFF00"/>
                </a:solidFill>
                <a:effectLst>
                  <a:outerShdw blurRad="38100" dist="38100" dir="2700000" algn="tl">
                    <a:srgbClr val="000000">
                      <a:alpha val="43137"/>
                    </a:srgbClr>
                  </a:outerShdw>
                </a:effectLst>
              </a:rPr>
              <a:t>criteria.</a:t>
            </a:r>
          </a:p>
          <a:p>
            <a:pPr lvl="1"/>
            <a:r>
              <a:rPr lang="en-US" b="1" dirty="0"/>
              <a:t>“Help me understand where that number is coming from.”</a:t>
            </a:r>
            <a:br>
              <a:rPr lang="en-US" dirty="0"/>
            </a:br>
            <a:endParaRPr lang="en-US" dirty="0"/>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22</a:t>
            </a:fld>
            <a:endParaRPr lang="en-US" dirty="0">
              <a:solidFill>
                <a:prstClr val="white">
                  <a:tint val="95000"/>
                </a:prstClr>
              </a:solidFill>
            </a:endParaRPr>
          </a:p>
        </p:txBody>
      </p:sp>
    </p:spTree>
    <p:extLst>
      <p:ext uri="{BB962C8B-B14F-4D97-AF65-F5344CB8AC3E}">
        <p14:creationId xmlns:p14="http://schemas.microsoft.com/office/powerpoint/2010/main" val="421367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89"/>
            <a:ext cx="7409003" cy="1088495"/>
          </a:xfrm>
        </p:spPr>
        <p:txBody>
          <a:bodyPr>
            <a:noAutofit/>
          </a:bodyPr>
          <a:lstStyle/>
          <a:p>
            <a:br>
              <a:rPr lang="en-US" sz="4400" b="1" dirty="0">
                <a:solidFill>
                  <a:srgbClr val="FFC000"/>
                </a:solidFill>
                <a:effectLst>
                  <a:outerShdw blurRad="38100" dist="38100" dir="2700000" algn="tl">
                    <a:srgbClr val="000000">
                      <a:alpha val="43137"/>
                    </a:srgbClr>
                  </a:outerShdw>
                </a:effectLst>
              </a:rPr>
            </a:br>
            <a:r>
              <a:rPr lang="en-US" sz="4400" b="1" dirty="0">
                <a:solidFill>
                  <a:srgbClr val="FFC000"/>
                </a:solidFill>
                <a:effectLst>
                  <a:outerShdw blurRad="38100" dist="38100" dir="2700000" algn="tl">
                    <a:srgbClr val="000000">
                      <a:alpha val="43137"/>
                    </a:srgbClr>
                  </a:outerShdw>
                </a:effectLst>
              </a:rPr>
              <a:t>But, Make It Easy to Say No</a:t>
            </a:r>
          </a:p>
        </p:txBody>
      </p:sp>
      <p:sp>
        <p:nvSpPr>
          <p:cNvPr id="4" name="Slide Number Placeholder 3"/>
          <p:cNvSpPr>
            <a:spLocks noGrp="1"/>
          </p:cNvSpPr>
          <p:nvPr>
            <p:ph type="sldNum" sz="quarter" idx="12"/>
          </p:nvPr>
        </p:nvSpPr>
        <p:spPr/>
        <p:txBody>
          <a:bodyPr/>
          <a:lstStyle/>
          <a:p>
            <a:fld id="{BBD1444A-0CC0-4FA1-B3F8-9320BFC9628F}" type="slidenum">
              <a:rPr lang="en-US" smtClean="0"/>
              <a:t>23</a:t>
            </a:fld>
            <a:endParaRPr lang="en-US" dirty="0"/>
          </a:p>
        </p:txBody>
      </p:sp>
      <p:pic>
        <p:nvPicPr>
          <p:cNvPr id="1026" name="Picture 2"/>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t="18554" b="18554"/>
          <a:stretch>
            <a:fillRect/>
          </a:stretch>
        </p:blipFill>
        <p:spPr bwMode="auto">
          <a:xfrm>
            <a:off x="1447800" y="1981200"/>
            <a:ext cx="6622869" cy="4319587"/>
          </a:xfrm>
          <a:prstGeom prst="rect">
            <a:avLst/>
          </a:prstGeom>
          <a:noFill/>
          <a:ln w="762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31660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D1444A-0CC0-4FA1-B3F8-9320BFC9628F}" type="slidenum">
              <a:rPr lang="en-US" smtClean="0"/>
              <a:t>24</a:t>
            </a:fld>
            <a:endParaRPr lang="en-US" dirty="0"/>
          </a:p>
        </p:txBody>
      </p:sp>
      <p:sp>
        <p:nvSpPr>
          <p:cNvPr id="3" name="Content Placeholder 2"/>
          <p:cNvSpPr>
            <a:spLocks noGrp="1"/>
          </p:cNvSpPr>
          <p:nvPr>
            <p:ph sz="half" idx="4294967295"/>
          </p:nvPr>
        </p:nvSpPr>
        <p:spPr>
          <a:xfrm>
            <a:off x="762000" y="685800"/>
            <a:ext cx="3886200" cy="5562600"/>
          </a:xfrm>
        </p:spPr>
        <p:txBody>
          <a:bodyPr>
            <a:normAutofit fontScale="92500" lnSpcReduction="10000"/>
          </a:bodyPr>
          <a:lstStyle/>
          <a:p>
            <a:pPr marL="118872" indent="0">
              <a:buNone/>
            </a:pPr>
            <a:r>
              <a:rPr lang="en-US" sz="4700" b="1" dirty="0"/>
              <a:t>Sometimes there is a need to convey a firm and clear “no.”</a:t>
            </a:r>
          </a:p>
          <a:p>
            <a:endParaRPr lang="en-US" sz="4700" b="1" dirty="0"/>
          </a:p>
          <a:p>
            <a:pPr marL="118872" indent="0">
              <a:buNone/>
            </a:pPr>
            <a:r>
              <a:rPr lang="en-US" sz="4700" b="1" dirty="0"/>
              <a:t>Sandwich the no between two “yeses.”</a:t>
            </a:r>
          </a:p>
          <a:p>
            <a:pPr marL="457200" lvl="1" indent="0">
              <a:buNone/>
            </a:pPr>
            <a:endParaRPr lang="en-US" dirty="0"/>
          </a:p>
          <a:p>
            <a:pPr lvl="1"/>
            <a:endParaRPr lang="en-US" dirty="0"/>
          </a:p>
        </p:txBody>
      </p:sp>
      <p:pic>
        <p:nvPicPr>
          <p:cNvPr id="1843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5334000" y="1524000"/>
            <a:ext cx="3048000" cy="3886200"/>
          </a:xfrm>
          <a:prstGeom prst="rect">
            <a:avLst/>
          </a:prstGeom>
          <a:noFill/>
          <a:ln w="76200">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70141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Impasse Tips</a:t>
            </a:r>
          </a:p>
        </p:txBody>
      </p:sp>
      <p:sp>
        <p:nvSpPr>
          <p:cNvPr id="3" name="Content Placeholder 2"/>
          <p:cNvSpPr>
            <a:spLocks noGrp="1"/>
          </p:cNvSpPr>
          <p:nvPr>
            <p:ph idx="1"/>
          </p:nvPr>
        </p:nvSpPr>
        <p:spPr/>
        <p:txBody>
          <a:bodyPr>
            <a:normAutofit/>
          </a:bodyPr>
          <a:lstStyle/>
          <a:p>
            <a:r>
              <a:rPr lang="en-US" dirty="0"/>
              <a:t>Recap what has occurred</a:t>
            </a:r>
          </a:p>
          <a:p>
            <a:r>
              <a:rPr lang="en-US" dirty="0"/>
              <a:t>Change the subject</a:t>
            </a:r>
          </a:p>
          <a:p>
            <a:r>
              <a:rPr lang="en-US" dirty="0"/>
              <a:t>Attempt to secure an agreement-in-principal</a:t>
            </a:r>
          </a:p>
          <a:p>
            <a:r>
              <a:rPr lang="en-US" dirty="0"/>
              <a:t>Discuss remaining alternatives </a:t>
            </a:r>
          </a:p>
          <a:p>
            <a:r>
              <a:rPr lang="en-US" dirty="0"/>
              <a:t>Ask a hypothetical question</a:t>
            </a:r>
          </a:p>
          <a:p>
            <a:r>
              <a:rPr lang="en-US" dirty="0"/>
              <a:t>Diagram agreement and difference</a:t>
            </a:r>
          </a:p>
          <a:p>
            <a:r>
              <a:rPr lang="en-US" dirty="0"/>
              <a:t>Call it quits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25</a:t>
            </a:fld>
            <a:endParaRPr lang="en-US" dirty="0">
              <a:solidFill>
                <a:prstClr val="white">
                  <a:tint val="95000"/>
                </a:prstClr>
              </a:solidFill>
            </a:endParaRPr>
          </a:p>
        </p:txBody>
      </p:sp>
    </p:spTree>
    <p:extLst>
      <p:ext uri="{BB962C8B-B14F-4D97-AF65-F5344CB8AC3E}">
        <p14:creationId xmlns:p14="http://schemas.microsoft.com/office/powerpoint/2010/main" val="749766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26</a:t>
            </a:fld>
            <a:endParaRPr lang="en-US" dirty="0">
              <a:solidFill>
                <a:prstClr val="white">
                  <a:tint val="95000"/>
                </a:prstClr>
              </a:solidFill>
            </a:endParaRPr>
          </a:p>
        </p:txBody>
      </p:sp>
      <p:sp>
        <p:nvSpPr>
          <p:cNvPr id="2" name="Title 1"/>
          <p:cNvSpPr>
            <a:spLocks noGrp="1"/>
          </p:cNvSpPr>
          <p:nvPr>
            <p:ph type="title" idx="4294967295"/>
          </p:nvPr>
        </p:nvSpPr>
        <p:spPr>
          <a:xfrm>
            <a:off x="609600" y="4800600"/>
            <a:ext cx="8229600" cy="1252538"/>
          </a:xfrm>
        </p:spPr>
        <p:txBody>
          <a:bodyPr>
            <a:normAutofit fontScale="90000"/>
          </a:bodyPr>
          <a:lstStyle/>
          <a:p>
            <a:pPr algn="ctr"/>
            <a:r>
              <a:rPr lang="en-US" dirty="0">
                <a:solidFill>
                  <a:schemeClr val="tx1"/>
                </a:solidFill>
                <a:effectLst>
                  <a:outerShdw blurRad="38100" dist="38100" dir="2700000" algn="tl">
                    <a:srgbClr val="000000">
                      <a:alpha val="43137"/>
                    </a:srgbClr>
                  </a:outerShdw>
                </a:effectLst>
              </a:rPr>
              <a:t>7 Manipulative  </a:t>
            </a:r>
            <a:r>
              <a:rPr lang="en-US">
                <a:solidFill>
                  <a:schemeClr val="tx1"/>
                </a:solidFill>
                <a:effectLst>
                  <a:outerShdw blurRad="38100" dist="38100" dir="2700000" algn="tl">
                    <a:srgbClr val="000000">
                      <a:alpha val="43137"/>
                    </a:srgbClr>
                  </a:outerShdw>
                </a:effectLst>
              </a:rPr>
              <a:t>and Power Negotiation </a:t>
            </a:r>
            <a:r>
              <a:rPr lang="en-US" dirty="0">
                <a:solidFill>
                  <a:schemeClr val="tx1"/>
                </a:solidFill>
                <a:effectLst>
                  <a:outerShdw blurRad="38100" dist="38100" dir="2700000" algn="tl">
                    <a:srgbClr val="000000">
                      <a:alpha val="43137"/>
                    </a:srgbClr>
                  </a:outerShdw>
                </a:effectLst>
              </a:rPr>
              <a:t>Tactics and How to Handle Them</a:t>
            </a:r>
          </a:p>
        </p:txBody>
      </p:sp>
      <p:pic>
        <p:nvPicPr>
          <p:cNvPr id="6" name="Picture 5"/>
          <p:cNvPicPr>
            <a:picLocks noChangeAspect="1"/>
          </p:cNvPicPr>
          <p:nvPr/>
        </p:nvPicPr>
        <p:blipFill>
          <a:blip r:embed="rId2"/>
          <a:stretch>
            <a:fillRect/>
          </a:stretch>
        </p:blipFill>
        <p:spPr>
          <a:xfrm>
            <a:off x="2514600" y="1143000"/>
            <a:ext cx="4419600" cy="3019425"/>
          </a:xfrm>
          <a:prstGeom prst="rect">
            <a:avLst/>
          </a:prstGeom>
          <a:ln w="76200">
            <a:solidFill>
              <a:srgbClr val="FFC000"/>
            </a:solidFill>
          </a:ln>
        </p:spPr>
      </p:pic>
    </p:spTree>
    <p:extLst>
      <p:ext uri="{BB962C8B-B14F-4D97-AF65-F5344CB8AC3E}">
        <p14:creationId xmlns:p14="http://schemas.microsoft.com/office/powerpoint/2010/main" val="230179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PRESSURE TACTICS</a:t>
            </a:r>
          </a:p>
        </p:txBody>
      </p:sp>
      <p:pic>
        <p:nvPicPr>
          <p:cNvPr id="6" name="Content Placeholder 5"/>
          <p:cNvPicPr>
            <a:picLocks noGrp="1" noChangeAspect="1"/>
          </p:cNvPicPr>
          <p:nvPr>
            <p:ph idx="1"/>
          </p:nvPr>
        </p:nvPicPr>
        <p:blipFill>
          <a:blip r:embed="rId2"/>
          <a:stretch>
            <a:fillRect/>
          </a:stretch>
        </p:blipFill>
        <p:spPr>
          <a:xfrm>
            <a:off x="457200" y="2529737"/>
            <a:ext cx="8229600" cy="3116151"/>
          </a:xfrm>
          <a:prstGeom prst="rect">
            <a:avLst/>
          </a:prstGeom>
          <a:ln w="76200">
            <a:solidFill>
              <a:schemeClr val="bg1"/>
            </a:solidFill>
          </a:ln>
        </p:spPr>
      </p:pic>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27</a:t>
            </a:fld>
            <a:endParaRPr lang="en-US" dirty="0">
              <a:solidFill>
                <a:prstClr val="white">
                  <a:tint val="95000"/>
                </a:prstClr>
              </a:solidFill>
            </a:endParaRPr>
          </a:p>
        </p:txBody>
      </p:sp>
    </p:spTree>
    <p:extLst>
      <p:ext uri="{BB962C8B-B14F-4D97-AF65-F5344CB8AC3E}">
        <p14:creationId xmlns:p14="http://schemas.microsoft.com/office/powerpoint/2010/main" val="7827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ou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Pressure Tactic: Deadlines</a:t>
            </a:r>
          </a:p>
        </p:txBody>
      </p:sp>
      <p:sp>
        <p:nvSpPr>
          <p:cNvPr id="3" name="Content Placeholder 2"/>
          <p:cNvSpPr>
            <a:spLocks noGrp="1"/>
          </p:cNvSpPr>
          <p:nvPr>
            <p:ph idx="1"/>
          </p:nvPr>
        </p:nvSpPr>
        <p:spPr/>
        <p:txBody>
          <a:bodyPr>
            <a:normAutofit lnSpcReduction="10000"/>
          </a:bodyPr>
          <a:lstStyle/>
          <a:p>
            <a:r>
              <a:rPr lang="en-US" b="1" dirty="0">
                <a:effectLst>
                  <a:outerShdw blurRad="38100" dist="38100" dir="2700000" algn="tl">
                    <a:srgbClr val="000000">
                      <a:alpha val="43137"/>
                    </a:srgbClr>
                  </a:outerShdw>
                </a:effectLst>
              </a:rPr>
              <a:t>Deadlines pressure both parties in a negotiation to make choices and are used to create movement</a:t>
            </a:r>
          </a:p>
          <a:p>
            <a:r>
              <a:rPr lang="en-US" b="1" dirty="0">
                <a:effectLst>
                  <a:outerShdw blurRad="38100" dist="38100" dir="2700000" algn="tl">
                    <a:srgbClr val="000000">
                      <a:alpha val="43137"/>
                    </a:srgbClr>
                  </a:outerShdw>
                </a:effectLst>
              </a:rPr>
              <a:t>Deadlines may be artificial or real</a:t>
            </a:r>
          </a:p>
          <a:p>
            <a:r>
              <a:rPr lang="en-US" b="1" dirty="0">
                <a:effectLst>
                  <a:outerShdw blurRad="38100" dist="38100" dir="2700000" algn="tl">
                    <a:srgbClr val="000000">
                      <a:alpha val="43137"/>
                    </a:srgbClr>
                  </a:outerShdw>
                </a:effectLst>
              </a:rPr>
              <a:t>They can be external deadlines imposed by the other party or internal deadlines within your own organization</a:t>
            </a:r>
          </a:p>
          <a:p>
            <a:pPr marL="118872" indent="0">
              <a:buNone/>
            </a:pPr>
            <a:endParaRPr lang="en-US" b="1" dirty="0">
              <a:effectLst>
                <a:outerShdw blurRad="38100" dist="38100" dir="2700000" algn="tl">
                  <a:srgbClr val="000000">
                    <a:alpha val="43137"/>
                  </a:srgbClr>
                </a:outerShdw>
              </a:effectLst>
            </a:endParaRP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“If I don’t get your order by Friday, I can’t guarantee the delivery you need.”</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28</a:t>
            </a:fld>
            <a:endParaRPr lang="en-US" dirty="0">
              <a:solidFill>
                <a:prstClr val="white">
                  <a:tint val="95000"/>
                </a:prstClr>
              </a:solidFill>
            </a:endParaRPr>
          </a:p>
        </p:txBody>
      </p:sp>
    </p:spTree>
    <p:extLst>
      <p:ext uri="{BB962C8B-B14F-4D97-AF65-F5344CB8AC3E}">
        <p14:creationId xmlns:p14="http://schemas.microsoft.com/office/powerpoint/2010/main" val="249357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5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Deadline Tactic</a:t>
            </a:r>
          </a:p>
        </p:txBody>
      </p:sp>
      <p:sp>
        <p:nvSpPr>
          <p:cNvPr id="3" name="Content Placeholder 2"/>
          <p:cNvSpPr>
            <a:spLocks noGrp="1"/>
          </p:cNvSpPr>
          <p:nvPr>
            <p:ph idx="1"/>
          </p:nvPr>
        </p:nvSpPr>
        <p:spPr/>
        <p:txBody>
          <a:bodyPr>
            <a:normAutofit fontScale="92500" lnSpcReduction="20000"/>
          </a:bodyPr>
          <a:lstStyle/>
          <a:p>
            <a:r>
              <a:rPr lang="en-US" b="1" dirty="0">
                <a:effectLst>
                  <a:outerShdw blurRad="38100" dist="38100" dir="2700000" algn="tl">
                    <a:srgbClr val="000000">
                      <a:alpha val="43137"/>
                    </a:srgbClr>
                  </a:outerShdw>
                </a:effectLst>
              </a:rPr>
              <a:t>To neutralize the Deadline, test it…be skeptical</a:t>
            </a:r>
          </a:p>
          <a:p>
            <a:r>
              <a:rPr lang="en-US" b="1" dirty="0">
                <a:effectLst>
                  <a:outerShdw blurRad="38100" dist="38100" dir="2700000" algn="tl">
                    <a:srgbClr val="000000">
                      <a:alpha val="43137"/>
                    </a:srgbClr>
                  </a:outerShdw>
                </a:effectLst>
              </a:rPr>
              <a:t>Ask questions to see how real and how firm it is. </a:t>
            </a:r>
          </a:p>
          <a:p>
            <a:r>
              <a:rPr lang="en-US" b="1" dirty="0">
                <a:effectLst>
                  <a:outerShdw blurRad="38100" dist="38100" dir="2700000" algn="tl">
                    <a:srgbClr val="000000">
                      <a:alpha val="43137"/>
                    </a:srgbClr>
                  </a:outerShdw>
                </a:effectLst>
              </a:rPr>
              <a:t>The person setting the deadline is counting on the fact that it’s human nature to believe deadlines are real</a:t>
            </a:r>
          </a:p>
          <a:p>
            <a:r>
              <a:rPr lang="en-US" b="1" dirty="0">
                <a:effectLst>
                  <a:outerShdw blurRad="38100" dist="38100" dir="2700000" algn="tl">
                    <a:srgbClr val="000000">
                      <a:alpha val="43137"/>
                    </a:srgbClr>
                  </a:outerShdw>
                </a:effectLst>
              </a:rPr>
              <a:t>If you decide that the deadline is real, determine where it comes from, whether an extension is possible, and what the consequences would be of missing the deadline</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29</a:t>
            </a:fld>
            <a:endParaRPr lang="en-US" dirty="0">
              <a:solidFill>
                <a:prstClr val="white">
                  <a:tint val="95000"/>
                </a:prstClr>
              </a:solidFill>
            </a:endParaRPr>
          </a:p>
        </p:txBody>
      </p:sp>
    </p:spTree>
    <p:extLst>
      <p:ext uri="{BB962C8B-B14F-4D97-AF65-F5344CB8AC3E}">
        <p14:creationId xmlns:p14="http://schemas.microsoft.com/office/powerpoint/2010/main" val="3017492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DELAY TACTICS</a:t>
            </a:r>
          </a:p>
        </p:txBody>
      </p:sp>
      <p:pic>
        <p:nvPicPr>
          <p:cNvPr id="5" name="Content Placeholder 4"/>
          <p:cNvPicPr>
            <a:picLocks noGrp="1" noChangeAspect="1"/>
          </p:cNvPicPr>
          <p:nvPr>
            <p:ph idx="1"/>
          </p:nvPr>
        </p:nvPicPr>
        <p:blipFill>
          <a:blip r:embed="rId2"/>
          <a:stretch>
            <a:fillRect/>
          </a:stretch>
        </p:blipFill>
        <p:spPr>
          <a:xfrm rot="20980541">
            <a:off x="1938299" y="2484425"/>
            <a:ext cx="5267401" cy="3206774"/>
          </a:xfrm>
          <a:prstGeom prst="rect">
            <a:avLst/>
          </a:prstGeom>
        </p:spPr>
      </p:pic>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30</a:t>
            </a:fld>
            <a:endParaRPr lang="en-US" dirty="0">
              <a:solidFill>
                <a:prstClr val="white">
                  <a:tint val="95000"/>
                </a:prstClr>
              </a:solidFill>
            </a:endParaRPr>
          </a:p>
        </p:txBody>
      </p:sp>
    </p:spTree>
    <p:extLst>
      <p:ext uri="{BB962C8B-B14F-4D97-AF65-F5344CB8AC3E}">
        <p14:creationId xmlns:p14="http://schemas.microsoft.com/office/powerpoint/2010/main" val="389362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Delay Tactic: Limited Authority</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The negotiator cites their limited ability to make a decision, creating a stall in the negotiations</a:t>
            </a:r>
          </a:p>
          <a:p>
            <a:r>
              <a:rPr lang="en-US" b="1" dirty="0">
                <a:effectLst>
                  <a:outerShdw blurRad="38100" dist="38100" dir="2700000" algn="tl">
                    <a:srgbClr val="000000">
                      <a:alpha val="43137"/>
                    </a:srgbClr>
                  </a:outerShdw>
                </a:effectLst>
              </a:rPr>
              <a:t> The advantage of using Limited Authority is that it may lower your aspiration level</a:t>
            </a:r>
          </a:p>
          <a:p>
            <a:r>
              <a:rPr lang="en-US" b="1" dirty="0">
                <a:effectLst>
                  <a:outerShdw blurRad="38100" dist="38100" dir="2700000" algn="tl">
                    <a:srgbClr val="000000">
                      <a:alpha val="43137"/>
                    </a:srgbClr>
                  </a:outerShdw>
                </a:effectLst>
              </a:rPr>
              <a:t>It also allows time to delay decisions</a:t>
            </a:r>
          </a:p>
          <a:p>
            <a:endParaRPr lang="en-US" b="1" dirty="0">
              <a:effectLst>
                <a:outerShdw blurRad="38100" dist="38100" dir="2700000" algn="tl">
                  <a:srgbClr val="000000">
                    <a:alpha val="43137"/>
                  </a:srgbClr>
                </a:outerShdw>
              </a:effectLst>
            </a:endParaRP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“My boss will have to authorize this.”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31</a:t>
            </a:fld>
            <a:endParaRPr lang="en-US" dirty="0">
              <a:solidFill>
                <a:prstClr val="white">
                  <a:tint val="95000"/>
                </a:prstClr>
              </a:solidFill>
            </a:endParaRPr>
          </a:p>
        </p:txBody>
      </p:sp>
    </p:spTree>
    <p:extLst>
      <p:ext uri="{BB962C8B-B14F-4D97-AF65-F5344CB8AC3E}">
        <p14:creationId xmlns:p14="http://schemas.microsoft.com/office/powerpoint/2010/main" val="150150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par>
                          <p:cTn id="8" fill="hold">
                            <p:stCondLst>
                              <p:cond delay="500"/>
                            </p:stCondLst>
                            <p:childTnLst>
                              <p:par>
                                <p:cTn id="9" presetID="10" presetClass="entr" presetSubtype="0" fill="hold" nodeType="after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750"/>
                            </p:stCondLst>
                            <p:childTnLst>
                              <p:par>
                                <p:cTn id="13" presetID="10" presetClass="entr" presetSubtype="0" fill="hold" nodeType="afterEffect">
                                  <p:stCondLst>
                                    <p:cond delay="75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75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Limited Authority Tactic</a:t>
            </a:r>
          </a:p>
        </p:txBody>
      </p:sp>
      <p:sp>
        <p:nvSpPr>
          <p:cNvPr id="3" name="Content Placeholder 2"/>
          <p:cNvSpPr>
            <a:spLocks noGrp="1"/>
          </p:cNvSpPr>
          <p:nvPr>
            <p:ph idx="1"/>
          </p:nvPr>
        </p:nvSpPr>
        <p:spPr/>
        <p:txBody>
          <a:bodyPr/>
          <a:lstStyle/>
          <a:p>
            <a:r>
              <a:rPr lang="en-US" dirty="0"/>
              <a:t> </a:t>
            </a:r>
            <a:r>
              <a:rPr lang="en-US" b="1" dirty="0">
                <a:effectLst>
                  <a:outerShdw blurRad="38100" dist="38100" dir="2700000" algn="tl">
                    <a:srgbClr val="000000">
                      <a:alpha val="43137"/>
                    </a:srgbClr>
                  </a:outerShdw>
                </a:effectLst>
              </a:rPr>
              <a:t>Find out who makes decisions and arranging a way to meet with them</a:t>
            </a:r>
          </a:p>
          <a:p>
            <a:r>
              <a:rPr lang="en-US" b="1" dirty="0">
                <a:effectLst>
                  <a:outerShdw blurRad="38100" dist="38100" dir="2700000" algn="tl">
                    <a:srgbClr val="000000">
                      <a:alpha val="43137"/>
                    </a:srgbClr>
                  </a:outerShdw>
                </a:effectLst>
              </a:rPr>
              <a:t>When possible, start negotiating with the individual who has final authority in order to prevent this tactic from being used</a:t>
            </a:r>
          </a:p>
          <a:p>
            <a:r>
              <a:rPr lang="en-US" b="1" dirty="0">
                <a:effectLst>
                  <a:outerShdw blurRad="38100" dist="38100" dir="2700000" algn="tl">
                    <a:srgbClr val="000000">
                      <a:alpha val="43137"/>
                    </a:srgbClr>
                  </a:outerShdw>
                </a:effectLst>
              </a:rPr>
              <a:t>Try to find out what standards are used to determine whether an agreement will be authorized or not</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32</a:t>
            </a:fld>
            <a:endParaRPr lang="en-US" dirty="0">
              <a:solidFill>
                <a:prstClr val="white">
                  <a:tint val="95000"/>
                </a:prstClr>
              </a:solidFill>
            </a:endParaRPr>
          </a:p>
        </p:txBody>
      </p:sp>
    </p:spTree>
    <p:extLst>
      <p:ext uri="{BB962C8B-B14F-4D97-AF65-F5344CB8AC3E}">
        <p14:creationId xmlns:p14="http://schemas.microsoft.com/office/powerpoint/2010/main" val="17188637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Delay Tactic: Missing Person</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Occurs when the other party acts as if the Missing Person needs to be included in the deal, wouldn’t accept something you’re suggesting, or needs to be consulted on some detail</a:t>
            </a:r>
          </a:p>
          <a:p>
            <a:pPr marL="118872" indent="0">
              <a:buNone/>
            </a:pPr>
            <a:endParaRPr lang="en-US" b="1" dirty="0">
              <a:effectLst>
                <a:outerShdw blurRad="38100" dist="38100" dir="2700000" algn="tl">
                  <a:srgbClr val="000000">
                    <a:alpha val="43137"/>
                  </a:srgbClr>
                </a:outerShdw>
              </a:effectLst>
            </a:endParaRP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 “I can’t discuss delivery times because our scheduling manager is out for the rest </a:t>
            </a: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of the week.”</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33</a:t>
            </a:fld>
            <a:endParaRPr lang="en-US" dirty="0">
              <a:solidFill>
                <a:prstClr val="white">
                  <a:tint val="95000"/>
                </a:prstClr>
              </a:solidFill>
            </a:endParaRPr>
          </a:p>
        </p:txBody>
      </p:sp>
    </p:spTree>
    <p:extLst>
      <p:ext uri="{BB962C8B-B14F-4D97-AF65-F5344CB8AC3E}">
        <p14:creationId xmlns:p14="http://schemas.microsoft.com/office/powerpoint/2010/main" val="545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par>
                          <p:cTn id="11" fill="hold">
                            <p:stCondLst>
                              <p:cond delay="500"/>
                            </p:stCondLst>
                            <p:childTnLst>
                              <p:par>
                                <p:cTn id="12" presetID="10" presetClass="entr" presetSubtype="0" fill="hold" nodeType="afterEffect">
                                  <p:stCondLst>
                                    <p:cond delay="75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Missing Person Tactic</a:t>
            </a:r>
          </a:p>
        </p:txBody>
      </p:sp>
      <p:sp>
        <p:nvSpPr>
          <p:cNvPr id="3" name="Content Placeholder 2"/>
          <p:cNvSpPr>
            <a:spLocks noGrp="1"/>
          </p:cNvSpPr>
          <p:nvPr>
            <p:ph idx="1"/>
          </p:nvPr>
        </p:nvSpPr>
        <p:spPr>
          <a:xfrm>
            <a:off x="457200" y="2018882"/>
            <a:ext cx="8229600" cy="4625609"/>
          </a:xfrm>
        </p:spPr>
        <p:txBody>
          <a:bodyPr/>
          <a:lstStyle/>
          <a:p>
            <a:r>
              <a:rPr lang="en-US" b="1" dirty="0">
                <a:effectLst>
                  <a:outerShdw blurRad="38100" dist="38100" dir="2700000" algn="tl">
                    <a:srgbClr val="000000">
                      <a:alpha val="43137"/>
                    </a:srgbClr>
                  </a:outerShdw>
                </a:effectLst>
              </a:rPr>
              <a:t>Prior to negotiating, attempt to find out who makes final decisions regarding delivery times, price, payment terms, etc. </a:t>
            </a:r>
          </a:p>
          <a:p>
            <a:pPr marL="118872" indent="0">
              <a:buNone/>
            </a:pP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You can also ask to set up a meeting with that person if the other party attempts to use this tactic.</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34</a:t>
            </a:fld>
            <a:endParaRPr lang="en-US" dirty="0">
              <a:solidFill>
                <a:prstClr val="white">
                  <a:tint val="95000"/>
                </a:prstClr>
              </a:solidFill>
            </a:endParaRPr>
          </a:p>
        </p:txBody>
      </p:sp>
    </p:spTree>
    <p:extLst>
      <p:ext uri="{BB962C8B-B14F-4D97-AF65-F5344CB8AC3E}">
        <p14:creationId xmlns:p14="http://schemas.microsoft.com/office/powerpoint/2010/main" val="835325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MANIPULATIVE TACTICS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35</a:t>
            </a:fld>
            <a:endParaRPr lang="en-US" dirty="0">
              <a:solidFill>
                <a:prstClr val="white">
                  <a:tint val="95000"/>
                </a:prstClr>
              </a:solidFill>
            </a:endParaRPr>
          </a:p>
        </p:txBody>
      </p:sp>
      <p:pic>
        <p:nvPicPr>
          <p:cNvPr id="8" name="Content Placeholder 7"/>
          <p:cNvPicPr>
            <a:picLocks noGrp="1" noChangeAspect="1"/>
          </p:cNvPicPr>
          <p:nvPr>
            <p:ph idx="1"/>
          </p:nvPr>
        </p:nvPicPr>
        <p:blipFill>
          <a:blip r:embed="rId2"/>
          <a:stretch>
            <a:fillRect/>
          </a:stretch>
        </p:blipFill>
        <p:spPr>
          <a:xfrm>
            <a:off x="460022" y="1774825"/>
            <a:ext cx="8223955" cy="4625975"/>
          </a:xfrm>
          <a:prstGeom prst="rect">
            <a:avLst/>
          </a:prstGeom>
        </p:spPr>
      </p:pic>
    </p:spTree>
    <p:extLst>
      <p:ext uri="{BB962C8B-B14F-4D97-AF65-F5344CB8AC3E}">
        <p14:creationId xmlns:p14="http://schemas.microsoft.com/office/powerpoint/2010/main" val="26068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 Manipulative Tactic: Moral Appeal</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An attempt to remind you that the goal of the negotiation is mutual satisfaction</a:t>
            </a:r>
          </a:p>
          <a:p>
            <a:r>
              <a:rPr lang="en-US" b="1" dirty="0">
                <a:effectLst>
                  <a:outerShdw blurRad="38100" dist="38100" dir="2700000" algn="tl">
                    <a:srgbClr val="000000">
                      <a:alpha val="43137"/>
                    </a:srgbClr>
                  </a:outerShdw>
                </a:effectLst>
              </a:rPr>
              <a:t>It appeals to your sense of fairness</a:t>
            </a:r>
          </a:p>
          <a:p>
            <a:r>
              <a:rPr lang="en-US" b="1" dirty="0">
                <a:effectLst>
                  <a:outerShdw blurRad="38100" dist="38100" dir="2700000" algn="tl">
                    <a:srgbClr val="000000">
                      <a:alpha val="43137"/>
                    </a:srgbClr>
                  </a:outerShdw>
                </a:effectLst>
              </a:rPr>
              <a:t>It includes any statement whose purpose is to get you onto the other party’s side</a:t>
            </a:r>
          </a:p>
          <a:p>
            <a:pPr marL="118872" indent="0">
              <a:buNone/>
            </a:pPr>
            <a:endParaRPr lang="en-US" dirty="0"/>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“Let’s be fair. You can’t expect a firm price with the problems in the economy.”</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36</a:t>
            </a:fld>
            <a:endParaRPr lang="en-US" dirty="0">
              <a:solidFill>
                <a:prstClr val="white">
                  <a:tint val="95000"/>
                </a:prstClr>
              </a:solidFill>
            </a:endParaRPr>
          </a:p>
        </p:txBody>
      </p:sp>
    </p:spTree>
    <p:extLst>
      <p:ext uri="{BB962C8B-B14F-4D97-AF65-F5344CB8AC3E}">
        <p14:creationId xmlns:p14="http://schemas.microsoft.com/office/powerpoint/2010/main" val="47174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par>
                          <p:cTn id="8" fill="hold">
                            <p:stCondLst>
                              <p:cond delay="500"/>
                            </p:stCondLst>
                            <p:childTnLst>
                              <p:par>
                                <p:cTn id="9" presetID="10" presetClass="entr" presetSubtype="0" fill="hold" nodeType="after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750"/>
                            </p:stCondLst>
                            <p:childTnLst>
                              <p:par>
                                <p:cTn id="13" presetID="10" presetClass="entr" presetSubtype="0" fill="hold" nodeType="afterEffect">
                                  <p:stCondLst>
                                    <p:cond delay="75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75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Moral Appeal Tactic</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Explain to the other party that the terms you have agreed to are in each other’s best interests</a:t>
            </a:r>
          </a:p>
          <a:p>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 Ask probing questions to find out what will happen to the other party</a:t>
            </a:r>
          </a:p>
          <a:p>
            <a:pPr marL="118872" indent="0">
              <a:buNone/>
            </a:pP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What is their underlying motivation?</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37</a:t>
            </a:fld>
            <a:endParaRPr lang="en-US" dirty="0">
              <a:solidFill>
                <a:prstClr val="white">
                  <a:tint val="95000"/>
                </a:prstClr>
              </a:solidFill>
            </a:endParaRPr>
          </a:p>
        </p:txBody>
      </p:sp>
    </p:spTree>
    <p:extLst>
      <p:ext uri="{BB962C8B-B14F-4D97-AF65-F5344CB8AC3E}">
        <p14:creationId xmlns:p14="http://schemas.microsoft.com/office/powerpoint/2010/main" val="27324951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POWER TACTICS</a:t>
            </a:r>
          </a:p>
        </p:txBody>
      </p:sp>
      <p:pic>
        <p:nvPicPr>
          <p:cNvPr id="5" name="Content Placeholder 4"/>
          <p:cNvPicPr>
            <a:picLocks noGrp="1" noChangeAspect="1"/>
          </p:cNvPicPr>
          <p:nvPr>
            <p:ph idx="1"/>
          </p:nvPr>
        </p:nvPicPr>
        <p:blipFill>
          <a:blip r:embed="rId2"/>
          <a:stretch>
            <a:fillRect/>
          </a:stretch>
        </p:blipFill>
        <p:spPr>
          <a:xfrm>
            <a:off x="1810278" y="1774825"/>
            <a:ext cx="5523443" cy="4625975"/>
          </a:xfrm>
          <a:prstGeom prst="rect">
            <a:avLst/>
          </a:prstGeom>
          <a:ln w="76200">
            <a:solidFill>
              <a:schemeClr val="bg1"/>
            </a:solidFill>
          </a:ln>
        </p:spPr>
      </p:pic>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38</a:t>
            </a:fld>
            <a:endParaRPr lang="en-US" dirty="0">
              <a:solidFill>
                <a:prstClr val="white">
                  <a:tint val="95000"/>
                </a:prstClr>
              </a:solidFill>
            </a:endParaRPr>
          </a:p>
        </p:txBody>
      </p:sp>
    </p:spTree>
    <p:extLst>
      <p:ext uri="{BB962C8B-B14F-4D97-AF65-F5344CB8AC3E}">
        <p14:creationId xmlns:p14="http://schemas.microsoft.com/office/powerpoint/2010/main" val="323347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Power Tactic:  Blanketing </a:t>
            </a:r>
          </a:p>
        </p:txBody>
      </p:sp>
      <p:sp>
        <p:nvSpPr>
          <p:cNvPr id="3" name="Content Placeholder 2"/>
          <p:cNvSpPr>
            <a:spLocks noGrp="1"/>
          </p:cNvSpPr>
          <p:nvPr>
            <p:ph idx="1"/>
          </p:nvPr>
        </p:nvSpPr>
        <p:spPr/>
        <p:txBody>
          <a:bodyPr>
            <a:normAutofit lnSpcReduction="10000"/>
          </a:bodyPr>
          <a:lstStyle/>
          <a:p>
            <a:r>
              <a:rPr lang="en-US" b="1" dirty="0">
                <a:effectLst>
                  <a:outerShdw blurRad="38100" dist="38100" dir="2700000" algn="tl">
                    <a:srgbClr val="000000">
                      <a:alpha val="43137"/>
                    </a:srgbClr>
                  </a:outerShdw>
                </a:effectLst>
              </a:rPr>
              <a:t>Saying that everyone’s doing it</a:t>
            </a:r>
          </a:p>
          <a:p>
            <a:r>
              <a:rPr lang="en-US" b="1" dirty="0">
                <a:effectLst>
                  <a:outerShdw blurRad="38100" dist="38100" dir="2700000" algn="tl">
                    <a:srgbClr val="000000">
                      <a:alpha val="43137"/>
                    </a:srgbClr>
                  </a:outerShdw>
                </a:effectLst>
              </a:rPr>
              <a:t>Children are experts at this tactic -- however, it also appears frequently in business</a:t>
            </a:r>
          </a:p>
          <a:p>
            <a:r>
              <a:rPr lang="en-US" b="1" dirty="0">
                <a:effectLst>
                  <a:outerShdw blurRad="38100" dist="38100" dir="2700000" algn="tl">
                    <a:srgbClr val="000000">
                      <a:alpha val="43137"/>
                    </a:srgbClr>
                  </a:outerShdw>
                </a:effectLst>
              </a:rPr>
              <a:t>The objective of the tactic is to create credibility and weaken the other side’s position</a:t>
            </a:r>
          </a:p>
          <a:p>
            <a:pPr marL="118872" indent="0" algn="ctr">
              <a:buNone/>
            </a:pPr>
            <a:endParaRPr lang="en-US" b="1" i="1" dirty="0">
              <a:solidFill>
                <a:schemeClr val="bg1"/>
              </a:solidFill>
              <a:effectLst>
                <a:outerShdw blurRad="38100" dist="38100" dir="2700000" algn="tl">
                  <a:srgbClr val="000000">
                    <a:alpha val="43137"/>
                  </a:srgbClr>
                </a:outerShdw>
              </a:effectLst>
              <a:highlight>
                <a:srgbClr val="FFFF00"/>
              </a:highlight>
            </a:endParaRP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“Let’s be fair. You can’t expect a firm price with the problems in the economy.”</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39</a:t>
            </a:fld>
            <a:endParaRPr lang="en-US" dirty="0">
              <a:solidFill>
                <a:prstClr val="white">
                  <a:tint val="95000"/>
                </a:prstClr>
              </a:solidFill>
            </a:endParaRPr>
          </a:p>
        </p:txBody>
      </p:sp>
    </p:spTree>
    <p:extLst>
      <p:ext uri="{BB962C8B-B14F-4D97-AF65-F5344CB8AC3E}">
        <p14:creationId xmlns:p14="http://schemas.microsoft.com/office/powerpoint/2010/main" val="38947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par>
                          <p:cTn id="8" fill="hold">
                            <p:stCondLst>
                              <p:cond delay="500"/>
                            </p:stCondLst>
                            <p:childTnLst>
                              <p:par>
                                <p:cTn id="9" presetID="10" presetClass="entr" presetSubtype="0" fill="hold" nodeType="after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750"/>
                            </p:stCondLst>
                            <p:childTnLst>
                              <p:par>
                                <p:cTn id="13" presetID="10" presetClass="entr" presetSubtype="0" fill="hold" nodeType="afterEffect">
                                  <p:stCondLst>
                                    <p:cond delay="75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3000"/>
                            </p:stCondLst>
                            <p:childTnLst>
                              <p:par>
                                <p:cTn id="17" presetID="10" presetClass="entr" presetSubtype="0" fill="hold" nodeType="afterEffect">
                                  <p:stCondLst>
                                    <p:cond delay="75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Blanketing Tactic</a:t>
            </a:r>
          </a:p>
        </p:txBody>
      </p:sp>
      <p:sp>
        <p:nvSpPr>
          <p:cNvPr id="3" name="Content Placeholder 2"/>
          <p:cNvSpPr>
            <a:spLocks noGrp="1"/>
          </p:cNvSpPr>
          <p:nvPr>
            <p:ph idx="1"/>
          </p:nvPr>
        </p:nvSpPr>
        <p:spPr/>
        <p:txBody>
          <a:bodyPr/>
          <a:lstStyle/>
          <a:p>
            <a:r>
              <a:rPr lang="en-US" dirty="0"/>
              <a:t>Use objective criteria to determine just what the correct (fair) provisions of your agreement should be</a:t>
            </a:r>
          </a:p>
          <a:p>
            <a:pPr lvl="1"/>
            <a:r>
              <a:rPr lang="en-US" dirty="0"/>
              <a:t>For example: industry standards, rate of inflation, or standard profit margin</a:t>
            </a:r>
          </a:p>
          <a:p>
            <a:r>
              <a:rPr lang="en-US" dirty="0"/>
              <a:t>Ask questions to find out what the competition is offering or what deals have been drawn up with other clients</a:t>
            </a:r>
          </a:p>
          <a:p>
            <a:pPr lvl="1"/>
            <a:r>
              <a:rPr lang="en-US" dirty="0"/>
              <a:t>“Who is ‘everyone’?”</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40</a:t>
            </a:fld>
            <a:endParaRPr lang="en-US" dirty="0">
              <a:solidFill>
                <a:prstClr val="white">
                  <a:tint val="95000"/>
                </a:prstClr>
              </a:solidFill>
            </a:endParaRPr>
          </a:p>
        </p:txBody>
      </p:sp>
    </p:spTree>
    <p:extLst>
      <p:ext uri="{BB962C8B-B14F-4D97-AF65-F5344CB8AC3E}">
        <p14:creationId xmlns:p14="http://schemas.microsoft.com/office/powerpoint/2010/main" val="3272867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Power Tactic: Association</a:t>
            </a:r>
          </a:p>
        </p:txBody>
      </p:sp>
      <p:sp>
        <p:nvSpPr>
          <p:cNvPr id="3" name="Content Placeholder 2"/>
          <p:cNvSpPr>
            <a:spLocks noGrp="1"/>
          </p:cNvSpPr>
          <p:nvPr>
            <p:ph idx="1"/>
          </p:nvPr>
        </p:nvSpPr>
        <p:spPr/>
        <p:txBody>
          <a:bodyPr/>
          <a:lstStyle/>
          <a:p>
            <a:r>
              <a:rPr lang="en-US" b="1" dirty="0">
                <a:effectLst>
                  <a:outerShdw blurRad="38100" dist="38100" dir="2700000" algn="tl">
                    <a:srgbClr val="000000">
                      <a:alpha val="43137"/>
                    </a:srgbClr>
                  </a:outerShdw>
                </a:effectLst>
              </a:rPr>
              <a:t> Also known as “name dropping,” this tactic is a popular way of increasing the other party’s power in a negotiation</a:t>
            </a:r>
          </a:p>
          <a:p>
            <a:r>
              <a:rPr lang="en-US" b="1" dirty="0">
                <a:effectLst>
                  <a:outerShdw blurRad="38100" dist="38100" dir="2700000" algn="tl">
                    <a:srgbClr val="000000">
                      <a:alpha val="43137"/>
                    </a:srgbClr>
                  </a:outerShdw>
                </a:effectLst>
              </a:rPr>
              <a:t>It can be blatant or subtle</a:t>
            </a:r>
          </a:p>
          <a:p>
            <a:r>
              <a:rPr lang="en-US" b="1" dirty="0">
                <a:effectLst>
                  <a:outerShdw blurRad="38100" dist="38100" dir="2700000" algn="tl">
                    <a:srgbClr val="000000">
                      <a:alpha val="43137"/>
                    </a:srgbClr>
                  </a:outerShdw>
                </a:effectLst>
              </a:rPr>
              <a:t>It is most effective when true, but can be very manipulative when untrue</a:t>
            </a:r>
          </a:p>
          <a:p>
            <a:endParaRPr lang="en-US" b="1" dirty="0">
              <a:effectLst>
                <a:outerShdw blurRad="38100" dist="38100" dir="2700000" algn="tl">
                  <a:srgbClr val="000000">
                    <a:alpha val="43137"/>
                  </a:srgbClr>
                </a:outerShdw>
              </a:effectLst>
            </a:endParaRP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“This project reminds me of one I did </a:t>
            </a:r>
          </a:p>
          <a:p>
            <a:pPr marL="118872" indent="0" algn="ctr">
              <a:buNone/>
            </a:pPr>
            <a:r>
              <a:rPr lang="en-US" b="1" i="1" dirty="0">
                <a:solidFill>
                  <a:schemeClr val="bg1"/>
                </a:solidFill>
                <a:effectLst>
                  <a:outerShdw blurRad="38100" dist="38100" dir="2700000" algn="tl">
                    <a:srgbClr val="000000">
                      <a:alpha val="43137"/>
                    </a:srgbClr>
                  </a:outerShdw>
                </a:effectLst>
                <a:highlight>
                  <a:srgbClr val="FFFF00"/>
                </a:highlight>
              </a:rPr>
              <a:t>for Cummins.”</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41</a:t>
            </a:fld>
            <a:endParaRPr lang="en-US" dirty="0">
              <a:solidFill>
                <a:prstClr val="white">
                  <a:tint val="95000"/>
                </a:prstClr>
              </a:solidFill>
            </a:endParaRPr>
          </a:p>
        </p:txBody>
      </p:sp>
    </p:spTree>
    <p:extLst>
      <p:ext uri="{BB962C8B-B14F-4D97-AF65-F5344CB8AC3E}">
        <p14:creationId xmlns:p14="http://schemas.microsoft.com/office/powerpoint/2010/main" val="1431409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Your Response to the Association Tactic</a:t>
            </a:r>
          </a:p>
        </p:txBody>
      </p:sp>
      <p:sp>
        <p:nvSpPr>
          <p:cNvPr id="3" name="Content Placeholder 2"/>
          <p:cNvSpPr>
            <a:spLocks noGrp="1"/>
          </p:cNvSpPr>
          <p:nvPr>
            <p:ph idx="1"/>
          </p:nvPr>
        </p:nvSpPr>
        <p:spPr>
          <a:xfrm>
            <a:off x="469037" y="1965616"/>
            <a:ext cx="8229600" cy="4625609"/>
          </a:xfrm>
        </p:spPr>
        <p:txBody>
          <a:bodyPr/>
          <a:lstStyle/>
          <a:p>
            <a:r>
              <a:rPr lang="en-US" b="1" dirty="0">
                <a:effectLst>
                  <a:outerShdw blurRad="38100" dist="38100" dir="2700000" algn="tl">
                    <a:srgbClr val="000000">
                      <a:alpha val="43137"/>
                    </a:srgbClr>
                  </a:outerShdw>
                </a:effectLst>
              </a:rPr>
              <a:t>Ask the other party probing questions to find out what they did for the other companies</a:t>
            </a:r>
          </a:p>
          <a:p>
            <a:pPr lvl="1"/>
            <a:r>
              <a:rPr lang="en-US" b="1" dirty="0">
                <a:effectLst>
                  <a:outerShdw blurRad="38100" dist="38100" dir="2700000" algn="tl">
                    <a:srgbClr val="000000">
                      <a:alpha val="43137"/>
                    </a:srgbClr>
                  </a:outerShdw>
                </a:effectLst>
              </a:rPr>
              <a:t>What terms did they agree to? </a:t>
            </a:r>
          </a:p>
          <a:p>
            <a:pPr lvl="1"/>
            <a:r>
              <a:rPr lang="en-US" b="1" dirty="0">
                <a:effectLst>
                  <a:outerShdw blurRad="38100" dist="38100" dir="2700000" algn="tl">
                    <a:srgbClr val="000000">
                      <a:alpha val="43137"/>
                    </a:srgbClr>
                  </a:outerShdw>
                </a:effectLst>
              </a:rPr>
              <a:t>How large was their order? </a:t>
            </a:r>
          </a:p>
          <a:p>
            <a:r>
              <a:rPr lang="en-US" b="1" dirty="0">
                <a:effectLst>
                  <a:outerShdw blurRad="38100" dist="38100" dir="2700000" algn="tl">
                    <a:srgbClr val="000000">
                      <a:alpha val="43137"/>
                    </a:srgbClr>
                  </a:outerShdw>
                </a:effectLst>
              </a:rPr>
              <a:t>Get as many details as possible about what they’ve done for them in the past</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42</a:t>
            </a:fld>
            <a:endParaRPr lang="en-US" dirty="0">
              <a:solidFill>
                <a:prstClr val="white">
                  <a:tint val="95000"/>
                </a:prstClr>
              </a:solidFill>
            </a:endParaRPr>
          </a:p>
        </p:txBody>
      </p:sp>
    </p:spTree>
    <p:extLst>
      <p:ext uri="{BB962C8B-B14F-4D97-AF65-F5344CB8AC3E}">
        <p14:creationId xmlns:p14="http://schemas.microsoft.com/office/powerpoint/2010/main" val="110940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Avoiding the Pitfall of Hidden Assumptions</a:t>
            </a:r>
          </a:p>
        </p:txBody>
      </p:sp>
      <p:sp>
        <p:nvSpPr>
          <p:cNvPr id="3" name="Content Placeholder 2"/>
          <p:cNvSpPr>
            <a:spLocks noGrp="1"/>
          </p:cNvSpPr>
          <p:nvPr>
            <p:ph idx="1"/>
          </p:nvPr>
        </p:nvSpPr>
        <p:spPr/>
        <p:txBody>
          <a:bodyPr>
            <a:normAutofit/>
          </a:bodyPr>
          <a:lstStyle/>
          <a:p>
            <a:r>
              <a:rPr lang="en-US" b="1" dirty="0">
                <a:effectLst>
                  <a:outerShdw blurRad="38100" dist="38100" dir="2700000" algn="tl">
                    <a:srgbClr val="000000">
                      <a:alpha val="43137"/>
                    </a:srgbClr>
                  </a:outerShdw>
                </a:effectLst>
              </a:rPr>
              <a:t>First, be aware that you’re making them</a:t>
            </a:r>
          </a:p>
          <a:p>
            <a:r>
              <a:rPr lang="en-US" b="1" dirty="0">
                <a:effectLst>
                  <a:outerShdw blurRad="38100" dist="38100" dir="2700000" algn="tl">
                    <a:srgbClr val="000000">
                      <a:alpha val="43137"/>
                    </a:srgbClr>
                  </a:outerShdw>
                </a:effectLst>
              </a:rPr>
              <a:t>Second, always test them by asking questions</a:t>
            </a:r>
          </a:p>
          <a:p>
            <a:r>
              <a:rPr lang="en-US" b="1" dirty="0">
                <a:effectLst>
                  <a:outerShdw blurRad="38100" dist="38100" dir="2700000" algn="tl">
                    <a:srgbClr val="000000">
                      <a:alpha val="43137"/>
                    </a:srgbClr>
                  </a:outerShdw>
                </a:effectLst>
              </a:rPr>
              <a:t>Third,…</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43</a:t>
            </a:fld>
            <a:endParaRPr lang="en-US" dirty="0">
              <a:solidFill>
                <a:prstClr val="white">
                  <a:tint val="95000"/>
                </a:prstClr>
              </a:solidFill>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581400"/>
            <a:ext cx="479742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94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171"/>
                                        </p:tgtEl>
                                        <p:attrNameLst>
                                          <p:attrName>style.visibility</p:attrName>
                                        </p:attrNameLst>
                                      </p:cBhvr>
                                      <p:to>
                                        <p:strVal val="visible"/>
                                      </p:to>
                                    </p:set>
                                    <p:anim calcmode="lin" valueType="num">
                                      <p:cBhvr additive="base">
                                        <p:cTn id="22" dur="500" fill="hold"/>
                                        <p:tgtEl>
                                          <p:spTgt spid="7171"/>
                                        </p:tgtEl>
                                        <p:attrNameLst>
                                          <p:attrName>ppt_x</p:attrName>
                                        </p:attrNameLst>
                                      </p:cBhvr>
                                      <p:tavLst>
                                        <p:tav tm="0">
                                          <p:val>
                                            <p:strVal val="#ppt_x"/>
                                          </p:val>
                                        </p:tav>
                                        <p:tav tm="100000">
                                          <p:val>
                                            <p:strVal val="#ppt_x"/>
                                          </p:val>
                                        </p:tav>
                                      </p:tavLst>
                                    </p:anim>
                                    <p:anim calcmode="lin" valueType="num">
                                      <p:cBhvr additive="base">
                                        <p:cTn id="23"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3900" y="4876800"/>
            <a:ext cx="8077200" cy="1673352"/>
          </a:xfrm>
        </p:spPr>
        <p:txBody>
          <a:bodyPr>
            <a:noAutofit/>
          </a:bodyPr>
          <a:lstStyle/>
          <a:p>
            <a:pPr algn="ctr"/>
            <a:br>
              <a:rPr lang="en-US" sz="4400" b="1" dirty="0">
                <a:solidFill>
                  <a:srgbClr val="FFC000"/>
                </a:solidFill>
                <a:effectLst>
                  <a:outerShdw blurRad="38100" dist="38100" dir="2700000" algn="tl">
                    <a:srgbClr val="000000">
                      <a:alpha val="43137"/>
                    </a:srgbClr>
                  </a:outerShdw>
                </a:effectLst>
              </a:rPr>
            </a:br>
            <a:r>
              <a:rPr lang="en-US" sz="4800" b="1" dirty="0">
                <a:solidFill>
                  <a:srgbClr val="FFC000"/>
                </a:solidFill>
                <a:effectLst>
                  <a:outerShdw blurRad="38100" dist="38100" dir="2700000" algn="tl">
                    <a:srgbClr val="000000">
                      <a:alpha val="43137"/>
                    </a:srgbClr>
                  </a:outerShdw>
                </a:effectLst>
              </a:rPr>
              <a:t>Negotiation Techniques</a:t>
            </a:r>
            <a:br>
              <a:rPr lang="en-US" sz="4800" dirty="0">
                <a:solidFill>
                  <a:srgbClr val="FFC000"/>
                </a:solidFill>
              </a:rPr>
            </a:br>
            <a:endParaRPr lang="en-US" sz="4800" dirty="0">
              <a:solidFill>
                <a:srgbClr val="FFC000"/>
              </a:solidFill>
            </a:endParaRP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44</a:t>
            </a:fld>
            <a:endParaRPr lang="en-US" dirty="0">
              <a:solidFill>
                <a:prstClr val="white">
                  <a:tint val="95000"/>
                </a:prstClr>
              </a:solidFill>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762000"/>
            <a:ext cx="63246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027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1250" tmFilter="0, 0; .2, .5; .8, .5; 1, 0"/>
                                        <p:tgtEl>
                                          <p:spTgt spid="9218"/>
                                        </p:tgtEl>
                                      </p:cBhvr>
                                    </p:animEffect>
                                    <p:animScale>
                                      <p:cBhvr>
                                        <p:cTn id="7" dur="625" autoRev="1" fill="hold"/>
                                        <p:tgtEl>
                                          <p:spTgt spid="92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6820195" cy="1088495"/>
          </a:xfrm>
        </p:spPr>
        <p:txBody>
          <a:bodyPr>
            <a:noAutofit/>
          </a:bodyPr>
          <a:lstStyle/>
          <a:p>
            <a:r>
              <a:rPr lang="en-US" sz="4400" b="1" dirty="0">
                <a:solidFill>
                  <a:srgbClr val="FFC000"/>
                </a:solidFill>
                <a:effectLst>
                  <a:outerShdw blurRad="38100" dist="38100" dir="2700000" algn="tl">
                    <a:srgbClr val="000000">
                      <a:alpha val="43137"/>
                    </a:srgbClr>
                  </a:outerShdw>
                </a:effectLst>
              </a:rPr>
              <a:t>More Ethical Issues </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45</a:t>
            </a:fld>
            <a:endParaRPr lang="en-US" dirty="0">
              <a:solidFill>
                <a:prstClr val="white">
                  <a:tint val="95000"/>
                </a:prstClr>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998653"/>
            <a:ext cx="64770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8628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randombar(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FFC000"/>
                </a:solidFill>
                <a:effectLst>
                  <a:outerShdw blurRad="38100" dist="38100" dir="2700000" algn="tl">
                    <a:srgbClr val="000000">
                      <a:alpha val="43137"/>
                    </a:srgbClr>
                  </a:outerShdw>
                </a:effectLst>
              </a:rPr>
              <a:t>More Cultural Competency</a:t>
            </a: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46</a:t>
            </a:fld>
            <a:endParaRPr lang="en-US" dirty="0">
              <a:solidFill>
                <a:prstClr val="white">
                  <a:tint val="95000"/>
                </a:prstClr>
              </a:solidFill>
            </a:endParaRPr>
          </a:p>
        </p:txBody>
      </p:sp>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752600"/>
            <a:ext cx="64770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012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randombar(horizont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solidFill>
                  <a:srgbClr val="FFC000"/>
                </a:solidFill>
                <a:effectLst>
                  <a:outerShdw blurRad="38100" dist="38100" dir="2700000" algn="tl">
                    <a:srgbClr val="000000">
                      <a:alpha val="43137"/>
                    </a:srgbClr>
                  </a:outerShdw>
                </a:effectLst>
              </a:rPr>
              <a:t>Closing Thought</a:t>
            </a:r>
          </a:p>
        </p:txBody>
      </p:sp>
      <p:sp>
        <p:nvSpPr>
          <p:cNvPr id="3" name="Content Placeholder 2"/>
          <p:cNvSpPr>
            <a:spLocks noGrp="1"/>
          </p:cNvSpPr>
          <p:nvPr>
            <p:ph idx="1"/>
          </p:nvPr>
        </p:nvSpPr>
        <p:spPr/>
        <p:txBody>
          <a:bodyPr/>
          <a:lstStyle/>
          <a:p>
            <a:pPr>
              <a:buFont typeface="Wingdings" pitchFamily="2" charset="2"/>
              <a:buNone/>
            </a:pPr>
            <a:r>
              <a:rPr lang="en-US" altLang="en-US" b="1" dirty="0">
                <a:effectLst>
                  <a:outerShdw blurRad="38100" dist="38100" dir="2700000" algn="tl">
                    <a:srgbClr val="000000">
                      <a:alpha val="43137"/>
                    </a:srgbClr>
                  </a:outerShdw>
                </a:effectLst>
              </a:rPr>
              <a:t>“We cannot negotiate with those who say </a:t>
            </a:r>
          </a:p>
          <a:p>
            <a:pPr>
              <a:buFont typeface="Wingdings" pitchFamily="2" charset="2"/>
              <a:buNone/>
            </a:pPr>
            <a:r>
              <a:rPr lang="en-US" altLang="en-US" b="1" dirty="0">
                <a:effectLst>
                  <a:outerShdw blurRad="38100" dist="38100" dir="2700000" algn="tl">
                    <a:srgbClr val="000000">
                      <a:alpha val="43137"/>
                    </a:srgbClr>
                  </a:outerShdw>
                </a:effectLst>
              </a:rPr>
              <a:t>‘what is mine is mine and what is yours is</a:t>
            </a:r>
          </a:p>
          <a:p>
            <a:pPr>
              <a:buFont typeface="Wingdings" pitchFamily="2" charset="2"/>
              <a:buNone/>
            </a:pPr>
            <a:r>
              <a:rPr lang="en-US" altLang="en-US" b="1" dirty="0">
                <a:effectLst>
                  <a:outerShdw blurRad="38100" dist="38100" dir="2700000" algn="tl">
                    <a:srgbClr val="000000">
                      <a:alpha val="43137"/>
                    </a:srgbClr>
                  </a:outerShdw>
                </a:effectLst>
              </a:rPr>
              <a:t>negotiable.’ ” </a:t>
            </a:r>
          </a:p>
          <a:p>
            <a:pPr>
              <a:buFont typeface="Wingdings" pitchFamily="2" charset="2"/>
              <a:buNone/>
            </a:pPr>
            <a:r>
              <a:rPr lang="en-US" altLang="en-US" b="1" dirty="0">
                <a:effectLst>
                  <a:outerShdw blurRad="38100" dist="38100" dir="2700000" algn="tl">
                    <a:srgbClr val="000000">
                      <a:alpha val="43137"/>
                    </a:srgbClr>
                  </a:outerShdw>
                </a:effectLst>
              </a:rPr>
              <a:t>                          </a:t>
            </a:r>
            <a:r>
              <a:rPr lang="en-US" altLang="en-US" sz="2400" b="1" dirty="0">
                <a:effectLst>
                  <a:outerShdw blurRad="38100" dist="38100" dir="2700000" algn="tl">
                    <a:srgbClr val="000000">
                      <a:alpha val="43137"/>
                    </a:srgbClr>
                  </a:outerShdw>
                </a:effectLst>
              </a:rPr>
              <a:t>John Fitzgerald Kennedy</a:t>
            </a:r>
            <a:r>
              <a:rPr lang="en-US" altLang="en-US" sz="2400" dirty="0">
                <a:effectLst>
                  <a:outerShdw blurRad="38100" dist="38100" dir="2700000" algn="tl">
                    <a:srgbClr val="000000">
                      <a:alpha val="43137"/>
                    </a:srgbClr>
                  </a:outerShdw>
                </a:effectLst>
              </a:rPr>
              <a:t> </a:t>
            </a:r>
            <a:endParaRPr lang="en-US" sz="2400"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lstStyle/>
          <a:p>
            <a:fld id="{BBD1444A-0CC0-4FA1-B3F8-9320BFC9628F}" type="slidenum">
              <a:rPr lang="en-US" smtClean="0">
                <a:solidFill>
                  <a:prstClr val="white">
                    <a:tint val="95000"/>
                  </a:prstClr>
                </a:solidFill>
              </a:rPr>
              <a:pPr/>
              <a:t>47</a:t>
            </a:fld>
            <a:endParaRPr lang="en-US" dirty="0">
              <a:solidFill>
                <a:prstClr val="white">
                  <a:tint val="95000"/>
                </a:prst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4485015"/>
            <a:ext cx="3067050" cy="1637696"/>
          </a:xfrm>
          <a:prstGeom prst="rect">
            <a:avLst/>
          </a:prstGeom>
          <a:noFill/>
          <a:ln w="762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1935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30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30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3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1408</Words>
  <Application>Microsoft Office PowerPoint</Application>
  <PresentationFormat>On-screen Show (4:3)</PresentationFormat>
  <Paragraphs>220</Paragraphs>
  <Slides>47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BentonSans Bold</vt:lpstr>
      <vt:lpstr>BentonSans Book</vt:lpstr>
      <vt:lpstr>Corbel</vt:lpstr>
      <vt:lpstr>Wingdings</vt:lpstr>
      <vt:lpstr>Wingdings 2</vt:lpstr>
      <vt:lpstr>Wingdings 3</vt:lpstr>
      <vt:lpstr>Module</vt:lpstr>
      <vt:lpstr>Negotiation Fundamentals </vt:lpstr>
      <vt:lpstr>PowerPoint Presentation</vt:lpstr>
      <vt:lpstr>Techniques and Tactics</vt:lpstr>
      <vt:lpstr>Ask Probing Questions</vt:lpstr>
      <vt:lpstr>Forbearance</vt:lpstr>
      <vt:lpstr>Silence</vt:lpstr>
      <vt:lpstr>When to Use Silence</vt:lpstr>
      <vt:lpstr>When to Use Silence</vt:lpstr>
      <vt:lpstr>When to Use Silence</vt:lpstr>
      <vt:lpstr>Go to the Balcony</vt:lpstr>
      <vt:lpstr>Go to the Balcony</vt:lpstr>
      <vt:lpstr>Go to the Balcony</vt:lpstr>
      <vt:lpstr>PowerPoint Presentation</vt:lpstr>
      <vt:lpstr>PowerPoint Presentation</vt:lpstr>
      <vt:lpstr>But Don’t Forget to Expand Your Options!</vt:lpstr>
      <vt:lpstr>Apparent Withdrawal</vt:lpstr>
      <vt:lpstr>Slice the Salami</vt:lpstr>
      <vt:lpstr>Peppermint:  Give Something to Get Something</vt:lpstr>
      <vt:lpstr>Quick Close</vt:lpstr>
      <vt:lpstr>Overcoming an Impasse</vt:lpstr>
      <vt:lpstr>Change the Game,  Change the Frame</vt:lpstr>
      <vt:lpstr>Change the Game: Reframe</vt:lpstr>
      <vt:lpstr> But, Make It Easy to Say No</vt:lpstr>
      <vt:lpstr>PowerPoint Presentation</vt:lpstr>
      <vt:lpstr>Additional Impasse Tips</vt:lpstr>
      <vt:lpstr>7 Manipulative  and Power Negotiation Tactics and How to Handle Them</vt:lpstr>
      <vt:lpstr>PRESSURE TACTICS</vt:lpstr>
      <vt:lpstr>1) Pressure Tactic: Deadlines</vt:lpstr>
      <vt:lpstr>Your Response to the Deadline Tactic</vt:lpstr>
      <vt:lpstr>DELAY TACTICS</vt:lpstr>
      <vt:lpstr>3) Delay Tactic: Limited Authority</vt:lpstr>
      <vt:lpstr>Your Response to the Limited Authority Tactic</vt:lpstr>
      <vt:lpstr>4) Delay Tactic: Missing Person</vt:lpstr>
      <vt:lpstr>Your Response to the Missing Person Tactic</vt:lpstr>
      <vt:lpstr>MANIPULATIVE TACTICS</vt:lpstr>
      <vt:lpstr>5) Manipulative Tactic: Moral Appeal</vt:lpstr>
      <vt:lpstr>Your Response to the Moral Appeal Tactic</vt:lpstr>
      <vt:lpstr>POWER TACTICS</vt:lpstr>
      <vt:lpstr>6) Power Tactic:  Blanketing </vt:lpstr>
      <vt:lpstr>Your Response to the Blanketing Tactic</vt:lpstr>
      <vt:lpstr>7) Power Tactic: Association</vt:lpstr>
      <vt:lpstr>Your Response to the Association Tactic</vt:lpstr>
      <vt:lpstr>Avoiding the Pitfall of Hidden Assumptions</vt:lpstr>
      <vt:lpstr> Negotiation Techniques </vt:lpstr>
      <vt:lpstr>More Ethical Issues </vt:lpstr>
      <vt:lpstr>More Cultural Competency</vt:lpstr>
      <vt:lpstr>Closing Thought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Negotiation Fundamentals</dc:title>
  <dc:creator>david</dc:creator>
  <cp:lastModifiedBy>Charlotte Westerhaus</cp:lastModifiedBy>
  <cp:revision>32</cp:revision>
  <dcterms:created xsi:type="dcterms:W3CDTF">2014-12-30T22:54:26Z</dcterms:created>
  <dcterms:modified xsi:type="dcterms:W3CDTF">2018-05-21T14:31:18Z</dcterms:modified>
</cp:coreProperties>
</file>